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63"/>
  </p:notesMasterIdLst>
  <p:handoutMasterIdLst>
    <p:handoutMasterId r:id="rId64"/>
  </p:handoutMasterIdLst>
  <p:sldIdLst>
    <p:sldId id="256" r:id="rId2"/>
    <p:sldId id="364" r:id="rId3"/>
    <p:sldId id="541" r:id="rId4"/>
    <p:sldId id="542" r:id="rId5"/>
    <p:sldId id="367" r:id="rId6"/>
    <p:sldId id="543" r:id="rId7"/>
    <p:sldId id="544" r:id="rId8"/>
    <p:sldId id="371" r:id="rId9"/>
    <p:sldId id="545" r:id="rId10"/>
    <p:sldId id="546" r:id="rId11"/>
    <p:sldId id="377" r:id="rId12"/>
    <p:sldId id="547" r:id="rId13"/>
    <p:sldId id="548" r:id="rId14"/>
    <p:sldId id="374" r:id="rId15"/>
    <p:sldId id="549" r:id="rId16"/>
    <p:sldId id="379" r:id="rId17"/>
    <p:sldId id="551" r:id="rId18"/>
    <p:sldId id="552" r:id="rId19"/>
    <p:sldId id="382" r:id="rId20"/>
    <p:sldId id="553" r:id="rId21"/>
    <p:sldId id="554" r:id="rId22"/>
    <p:sldId id="385" r:id="rId23"/>
    <p:sldId id="555" r:id="rId24"/>
    <p:sldId id="556" r:id="rId25"/>
    <p:sldId id="289" r:id="rId26"/>
    <p:sldId id="559" r:id="rId27"/>
    <p:sldId id="560" r:id="rId28"/>
    <p:sldId id="388" r:id="rId29"/>
    <p:sldId id="561" r:id="rId30"/>
    <p:sldId id="562" r:id="rId31"/>
    <p:sldId id="297" r:id="rId32"/>
    <p:sldId id="563" r:id="rId33"/>
    <p:sldId id="564" r:id="rId34"/>
    <p:sldId id="301" r:id="rId35"/>
    <p:sldId id="565" r:id="rId36"/>
    <p:sldId id="566" r:id="rId37"/>
    <p:sldId id="391" r:id="rId38"/>
    <p:sldId id="567" r:id="rId39"/>
    <p:sldId id="568" r:id="rId40"/>
    <p:sldId id="394" r:id="rId41"/>
    <p:sldId id="569" r:id="rId42"/>
    <p:sldId id="570" r:id="rId43"/>
    <p:sldId id="397" r:id="rId44"/>
    <p:sldId id="571" r:id="rId45"/>
    <p:sldId id="572" r:id="rId46"/>
    <p:sldId id="400" r:id="rId47"/>
    <p:sldId id="573" r:id="rId48"/>
    <p:sldId id="574" r:id="rId49"/>
    <p:sldId id="403" r:id="rId50"/>
    <p:sldId id="575" r:id="rId51"/>
    <p:sldId id="576" r:id="rId52"/>
    <p:sldId id="406" r:id="rId53"/>
    <p:sldId id="577" r:id="rId54"/>
    <p:sldId id="578" r:id="rId55"/>
    <p:sldId id="358" r:id="rId56"/>
    <p:sldId id="579" r:id="rId57"/>
    <p:sldId id="580" r:id="rId58"/>
    <p:sldId id="361" r:id="rId59"/>
    <p:sldId id="581" r:id="rId60"/>
    <p:sldId id="582" r:id="rId61"/>
    <p:sldId id="341" r:id="rId62"/>
  </p:sldIdLst>
  <p:sldSz cx="9144000" cy="6858000" type="screen4x3"/>
  <p:notesSz cx="6881813" cy="9296400"/>
  <p:defaultTextStyle>
    <a:defPPr>
      <a:defRPr lang="en-US"/>
    </a:defPPr>
    <a:lvl1pPr algn="l" rtl="0" fontAlgn="base">
      <a:spcBef>
        <a:spcPct val="0"/>
      </a:spcBef>
      <a:spcAft>
        <a:spcPct val="0"/>
      </a:spcAft>
      <a:defRPr sz="2500" kern="1200">
        <a:solidFill>
          <a:srgbClr val="EBFFC2"/>
        </a:solidFill>
        <a:latin typeface="Corbel" pitchFamily="34" charset="0"/>
        <a:ea typeface="+mn-ea"/>
        <a:cs typeface="+mn-cs"/>
      </a:defRPr>
    </a:lvl1pPr>
    <a:lvl2pPr marL="457200" algn="l" rtl="0" fontAlgn="base">
      <a:spcBef>
        <a:spcPct val="0"/>
      </a:spcBef>
      <a:spcAft>
        <a:spcPct val="0"/>
      </a:spcAft>
      <a:defRPr sz="2500" kern="1200">
        <a:solidFill>
          <a:srgbClr val="EBFFC2"/>
        </a:solidFill>
        <a:latin typeface="Corbel" pitchFamily="34" charset="0"/>
        <a:ea typeface="+mn-ea"/>
        <a:cs typeface="+mn-cs"/>
      </a:defRPr>
    </a:lvl2pPr>
    <a:lvl3pPr marL="914400" algn="l" rtl="0" fontAlgn="base">
      <a:spcBef>
        <a:spcPct val="0"/>
      </a:spcBef>
      <a:spcAft>
        <a:spcPct val="0"/>
      </a:spcAft>
      <a:defRPr sz="2500" kern="1200">
        <a:solidFill>
          <a:srgbClr val="EBFFC2"/>
        </a:solidFill>
        <a:latin typeface="Corbel" pitchFamily="34" charset="0"/>
        <a:ea typeface="+mn-ea"/>
        <a:cs typeface="+mn-cs"/>
      </a:defRPr>
    </a:lvl3pPr>
    <a:lvl4pPr marL="1371600" algn="l" rtl="0" fontAlgn="base">
      <a:spcBef>
        <a:spcPct val="0"/>
      </a:spcBef>
      <a:spcAft>
        <a:spcPct val="0"/>
      </a:spcAft>
      <a:defRPr sz="2500" kern="1200">
        <a:solidFill>
          <a:srgbClr val="EBFFC2"/>
        </a:solidFill>
        <a:latin typeface="Corbel" pitchFamily="34" charset="0"/>
        <a:ea typeface="+mn-ea"/>
        <a:cs typeface="+mn-cs"/>
      </a:defRPr>
    </a:lvl4pPr>
    <a:lvl5pPr marL="1828800" algn="l" rtl="0" fontAlgn="base">
      <a:spcBef>
        <a:spcPct val="0"/>
      </a:spcBef>
      <a:spcAft>
        <a:spcPct val="0"/>
      </a:spcAft>
      <a:defRPr sz="2500" kern="1200">
        <a:solidFill>
          <a:srgbClr val="EBFFC2"/>
        </a:solidFill>
        <a:latin typeface="Corbel" pitchFamily="34" charset="0"/>
        <a:ea typeface="+mn-ea"/>
        <a:cs typeface="+mn-cs"/>
      </a:defRPr>
    </a:lvl5pPr>
    <a:lvl6pPr marL="2286000" algn="l" defTabSz="914400" rtl="0" eaLnBrk="1" latinLnBrk="0" hangingPunct="1">
      <a:defRPr sz="2500" kern="1200">
        <a:solidFill>
          <a:srgbClr val="EBFFC2"/>
        </a:solidFill>
        <a:latin typeface="Corbel" pitchFamily="34" charset="0"/>
        <a:ea typeface="+mn-ea"/>
        <a:cs typeface="+mn-cs"/>
      </a:defRPr>
    </a:lvl6pPr>
    <a:lvl7pPr marL="2743200" algn="l" defTabSz="914400" rtl="0" eaLnBrk="1" latinLnBrk="0" hangingPunct="1">
      <a:defRPr sz="2500" kern="1200">
        <a:solidFill>
          <a:srgbClr val="EBFFC2"/>
        </a:solidFill>
        <a:latin typeface="Corbel" pitchFamily="34" charset="0"/>
        <a:ea typeface="+mn-ea"/>
        <a:cs typeface="+mn-cs"/>
      </a:defRPr>
    </a:lvl7pPr>
    <a:lvl8pPr marL="3200400" algn="l" defTabSz="914400" rtl="0" eaLnBrk="1" latinLnBrk="0" hangingPunct="1">
      <a:defRPr sz="2500" kern="1200">
        <a:solidFill>
          <a:srgbClr val="EBFFC2"/>
        </a:solidFill>
        <a:latin typeface="Corbel" pitchFamily="34" charset="0"/>
        <a:ea typeface="+mn-ea"/>
        <a:cs typeface="+mn-cs"/>
      </a:defRPr>
    </a:lvl8pPr>
    <a:lvl9pPr marL="3657600" algn="l" defTabSz="914400" rtl="0" eaLnBrk="1" latinLnBrk="0" hangingPunct="1">
      <a:defRPr sz="2500" kern="1200">
        <a:solidFill>
          <a:srgbClr val="EBFFC2"/>
        </a:solidFill>
        <a:latin typeface="Corbel" pitchFamily="34" charset="0"/>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 uri="{2D200454-40CA-4A62-9FC3-DE9A4176ACB9}">
      <p15:notesGuideLst xmlns="" xmlns:p15="http://schemas.microsoft.com/office/powerpoint/2012/main">
        <p15:guide id="1" orient="horz" pos="2928">
          <p15:clr>
            <a:srgbClr val="A4A3A4"/>
          </p15:clr>
        </p15:guide>
        <p15:guide id="2" pos="2168">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George Georgiev" initials="GG" lastIdx="1" clrIdx="0"/>
  <p:cmAuthor id="1" name="Todor Stoyanov" initials="TS" lastIdx="2"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BCC00"/>
    <a:srgbClr val="9ED000"/>
    <a:srgbClr val="F4FCD8"/>
    <a:srgbClr val="FFFFFF"/>
    <a:srgbClr val="E8FFC8"/>
    <a:srgbClr val="FAF7C8"/>
    <a:srgbClr val="FAF8C8"/>
    <a:srgbClr val="F5FFC2"/>
    <a:srgbClr val="EBFFD2"/>
    <a:srgbClr val="EBFFD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vertBarState="maximized">
    <p:restoredLeft sz="34556" autoAdjust="0"/>
    <p:restoredTop sz="94451" autoAdjust="0"/>
  </p:normalViewPr>
  <p:slideViewPr>
    <p:cSldViewPr>
      <p:cViewPr>
        <p:scale>
          <a:sx n="71" d="100"/>
          <a:sy n="71" d="100"/>
        </p:scale>
        <p:origin x="-852" y="-792"/>
      </p:cViewPr>
      <p:guideLst>
        <p:guide orient="horz" pos="2160"/>
        <p:guide pos="2880"/>
      </p:guideLst>
    </p:cSldViewPr>
  </p:slideViewPr>
  <p:outlineViewPr>
    <p:cViewPr>
      <p:scale>
        <a:sx n="33" d="100"/>
        <a:sy n="33" d="100"/>
      </p:scale>
      <p:origin x="0" y="0"/>
    </p:cViewPr>
  </p:outlineViewPr>
  <p:notesTextViewPr>
    <p:cViewPr>
      <p:scale>
        <a:sx n="3" d="2"/>
        <a:sy n="3" d="2"/>
      </p:scale>
      <p:origin x="0" y="0"/>
    </p:cViewPr>
  </p:notesTextViewPr>
  <p:sorterViewPr>
    <p:cViewPr>
      <p:scale>
        <a:sx n="66" d="100"/>
        <a:sy n="66" d="100"/>
      </p:scale>
      <p:origin x="0" y="2544"/>
    </p:cViewPr>
  </p:sorterViewPr>
  <p:notesViewPr>
    <p:cSldViewPr>
      <p:cViewPr varScale="1">
        <p:scale>
          <a:sx n="84" d="100"/>
          <a:sy n="84" d="100"/>
        </p:scale>
        <p:origin x="-3162" y="-78"/>
      </p:cViewPr>
      <p:guideLst>
        <p:guide orient="horz" pos="2928"/>
        <p:guide pos="2168"/>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notesMaster" Target="notesMasters/notesMaster1.xml"/><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handoutMaster" Target="handoutMasters/handoutMaster1.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3-04-22T14:27:02.854" idx="2">
    <p:pos x="5418" y="3012"/>
    <p:tex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bwMode="auto">
          <a:xfrm>
            <a:off x="0" y="0"/>
            <a:ext cx="2982913" cy="465138"/>
          </a:xfrm>
          <a:prstGeom prst="rect">
            <a:avLst/>
          </a:prstGeom>
          <a:noFill/>
          <a:ln w="9525">
            <a:noFill/>
            <a:miter lim="800000"/>
            <a:headEnd/>
            <a:tailEnd/>
          </a:ln>
        </p:spPr>
        <p:txBody>
          <a:bodyPr vert="horz" wrap="square" lIns="92436" tIns="46219" rIns="92436" bIns="46219" numCol="1" anchor="t" anchorCtr="0" compatLnSpc="1">
            <a:prstTxWarp prst="textNoShape">
              <a:avLst/>
            </a:prstTxWarp>
          </a:bodyPr>
          <a:lstStyle>
            <a:lvl1pPr defTabSz="923925">
              <a:defRPr sz="1200">
                <a:solidFill>
                  <a:schemeClr val="tx1"/>
                </a:solidFill>
                <a:latin typeface="Calibri" pitchFamily="34" charset="0"/>
              </a:defRPr>
            </a:lvl1pPr>
          </a:lstStyle>
          <a:p>
            <a:endParaRPr lang="en-US" dirty="0"/>
          </a:p>
        </p:txBody>
      </p:sp>
      <p:sp>
        <p:nvSpPr>
          <p:cNvPr id="3" name="Date Placeholder 2"/>
          <p:cNvSpPr>
            <a:spLocks noGrp="1"/>
          </p:cNvSpPr>
          <p:nvPr>
            <p:ph type="dt" sz="quarter" idx="1"/>
          </p:nvPr>
        </p:nvSpPr>
        <p:spPr bwMode="auto">
          <a:xfrm>
            <a:off x="3897313" y="0"/>
            <a:ext cx="2982912" cy="465138"/>
          </a:xfrm>
          <a:prstGeom prst="rect">
            <a:avLst/>
          </a:prstGeom>
          <a:noFill/>
          <a:ln w="9525">
            <a:noFill/>
            <a:miter lim="800000"/>
            <a:headEnd/>
            <a:tailEnd/>
          </a:ln>
        </p:spPr>
        <p:txBody>
          <a:bodyPr vert="horz" wrap="square" lIns="92436" tIns="46219" rIns="92436" bIns="46219" numCol="1" anchor="t" anchorCtr="0" compatLnSpc="1">
            <a:prstTxWarp prst="textNoShape">
              <a:avLst/>
            </a:prstTxWarp>
          </a:bodyPr>
          <a:lstStyle>
            <a:lvl1pPr algn="r" defTabSz="923925">
              <a:defRPr sz="1200">
                <a:solidFill>
                  <a:schemeClr val="tx1"/>
                </a:solidFill>
                <a:latin typeface="Calibri" pitchFamily="34" charset="0"/>
              </a:defRPr>
            </a:lvl1pPr>
          </a:lstStyle>
          <a:p>
            <a:fld id="{3BF7C7B5-275F-4D1F-9AB4-9255447DBC73}" type="datetimeFigureOut">
              <a:rPr lang="en-US"/>
              <a:pPr/>
              <a:t>11/26/2013</a:t>
            </a:fld>
            <a:endParaRPr lang="en-US" dirty="0"/>
          </a:p>
        </p:txBody>
      </p:sp>
      <p:sp>
        <p:nvSpPr>
          <p:cNvPr id="4" name="Footer Placeholder 3"/>
          <p:cNvSpPr>
            <a:spLocks noGrp="1"/>
          </p:cNvSpPr>
          <p:nvPr>
            <p:ph type="ftr" sz="quarter" idx="2"/>
          </p:nvPr>
        </p:nvSpPr>
        <p:spPr bwMode="auto">
          <a:xfrm>
            <a:off x="0" y="8829675"/>
            <a:ext cx="2982913" cy="465138"/>
          </a:xfrm>
          <a:prstGeom prst="rect">
            <a:avLst/>
          </a:prstGeom>
          <a:noFill/>
          <a:ln w="9525">
            <a:noFill/>
            <a:miter lim="800000"/>
            <a:headEnd/>
            <a:tailEnd/>
          </a:ln>
        </p:spPr>
        <p:txBody>
          <a:bodyPr vert="horz" wrap="square" lIns="92436" tIns="46219" rIns="92436" bIns="46219" numCol="1" anchor="b" anchorCtr="0" compatLnSpc="1">
            <a:prstTxWarp prst="textNoShape">
              <a:avLst/>
            </a:prstTxWarp>
          </a:bodyPr>
          <a:lstStyle>
            <a:lvl1pPr defTabSz="923925">
              <a:defRPr sz="1200">
                <a:solidFill>
                  <a:schemeClr val="tx1"/>
                </a:solidFill>
                <a:latin typeface="Calibri" pitchFamily="34" charset="0"/>
              </a:defRPr>
            </a:lvl1pPr>
          </a:lstStyle>
          <a:p>
            <a:endParaRPr lang="en-US" dirty="0"/>
          </a:p>
        </p:txBody>
      </p:sp>
      <p:sp>
        <p:nvSpPr>
          <p:cNvPr id="5" name="Slide Number Placeholder 4"/>
          <p:cNvSpPr>
            <a:spLocks noGrp="1"/>
          </p:cNvSpPr>
          <p:nvPr>
            <p:ph type="sldNum" sz="quarter" idx="3"/>
          </p:nvPr>
        </p:nvSpPr>
        <p:spPr bwMode="auto">
          <a:xfrm>
            <a:off x="3897313" y="8829675"/>
            <a:ext cx="2982912" cy="465138"/>
          </a:xfrm>
          <a:prstGeom prst="rect">
            <a:avLst/>
          </a:prstGeom>
          <a:noFill/>
          <a:ln w="9525">
            <a:noFill/>
            <a:miter lim="800000"/>
            <a:headEnd/>
            <a:tailEnd/>
          </a:ln>
        </p:spPr>
        <p:txBody>
          <a:bodyPr vert="horz" wrap="square" lIns="92436" tIns="46219" rIns="92436" bIns="46219" numCol="1" anchor="b" anchorCtr="0" compatLnSpc="1">
            <a:prstTxWarp prst="textNoShape">
              <a:avLst/>
            </a:prstTxWarp>
          </a:bodyPr>
          <a:lstStyle>
            <a:lvl1pPr algn="r" defTabSz="923925">
              <a:defRPr sz="1200">
                <a:solidFill>
                  <a:schemeClr val="tx1"/>
                </a:solidFill>
                <a:latin typeface="Calibri" pitchFamily="34" charset="0"/>
              </a:defRPr>
            </a:lvl1pPr>
          </a:lstStyle>
          <a:p>
            <a:fld id="{3DADE544-1278-4EDA-8870-0A169B9A6D6D}" type="slidenum">
              <a:rPr lang="en-US"/>
              <a:pPr/>
              <a:t>‹#›</a:t>
            </a:fld>
            <a:endParaRPr lang="en-US" dirty="0"/>
          </a:p>
        </p:txBody>
      </p:sp>
    </p:spTree>
    <p:extLst>
      <p:ext uri="{BB962C8B-B14F-4D97-AF65-F5344CB8AC3E}">
        <p14:creationId xmlns:p14="http://schemas.microsoft.com/office/powerpoint/2010/main" val="121324060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bwMode="auto">
          <a:xfrm>
            <a:off x="0" y="0"/>
            <a:ext cx="2982913" cy="465138"/>
          </a:xfrm>
          <a:prstGeom prst="rect">
            <a:avLst/>
          </a:prstGeom>
          <a:noFill/>
          <a:ln w="9525">
            <a:noFill/>
            <a:miter lim="800000"/>
            <a:headEnd/>
            <a:tailEnd/>
          </a:ln>
        </p:spPr>
        <p:txBody>
          <a:bodyPr vert="horz" wrap="square" lIns="92436" tIns="46219" rIns="92436" bIns="46219" numCol="1" anchor="t" anchorCtr="0" compatLnSpc="1">
            <a:prstTxWarp prst="textNoShape">
              <a:avLst/>
            </a:prstTxWarp>
          </a:bodyPr>
          <a:lstStyle>
            <a:lvl1pPr defTabSz="923925">
              <a:defRPr sz="1200">
                <a:solidFill>
                  <a:schemeClr val="tx1"/>
                </a:solidFill>
                <a:latin typeface="Calibri" pitchFamily="34" charset="0"/>
              </a:defRPr>
            </a:lvl1pPr>
          </a:lstStyle>
          <a:p>
            <a:endParaRPr lang="en-US" dirty="0"/>
          </a:p>
        </p:txBody>
      </p:sp>
      <p:sp>
        <p:nvSpPr>
          <p:cNvPr id="3" name="Date Placeholder 2"/>
          <p:cNvSpPr>
            <a:spLocks noGrp="1"/>
          </p:cNvSpPr>
          <p:nvPr>
            <p:ph type="dt" idx="1"/>
          </p:nvPr>
        </p:nvSpPr>
        <p:spPr bwMode="auto">
          <a:xfrm>
            <a:off x="3897313" y="0"/>
            <a:ext cx="2982912" cy="465138"/>
          </a:xfrm>
          <a:prstGeom prst="rect">
            <a:avLst/>
          </a:prstGeom>
          <a:noFill/>
          <a:ln w="9525">
            <a:noFill/>
            <a:miter lim="800000"/>
            <a:headEnd/>
            <a:tailEnd/>
          </a:ln>
        </p:spPr>
        <p:txBody>
          <a:bodyPr vert="horz" wrap="square" lIns="92436" tIns="46219" rIns="92436" bIns="46219" numCol="1" anchor="t" anchorCtr="0" compatLnSpc="1">
            <a:prstTxWarp prst="textNoShape">
              <a:avLst/>
            </a:prstTxWarp>
          </a:bodyPr>
          <a:lstStyle>
            <a:lvl1pPr algn="r" defTabSz="923925">
              <a:defRPr sz="1200">
                <a:solidFill>
                  <a:schemeClr val="tx1"/>
                </a:solidFill>
                <a:latin typeface="Calibri" pitchFamily="34" charset="0"/>
              </a:defRPr>
            </a:lvl1pPr>
          </a:lstStyle>
          <a:p>
            <a:fld id="{9B46F231-FB2B-4655-A644-E2477325E686}" type="datetimeFigureOut">
              <a:rPr lang="en-US"/>
              <a:pPr/>
              <a:t>11/26/2013</a:t>
            </a:fld>
            <a:endParaRPr lang="en-US" dirty="0"/>
          </a:p>
        </p:txBody>
      </p:sp>
      <p:sp>
        <p:nvSpPr>
          <p:cNvPr id="4" name="Slide Image Placeholder 3"/>
          <p:cNvSpPr>
            <a:spLocks noGrp="1" noRot="1" noChangeAspect="1"/>
          </p:cNvSpPr>
          <p:nvPr>
            <p:ph type="sldImg" idx="2"/>
          </p:nvPr>
        </p:nvSpPr>
        <p:spPr>
          <a:xfrm>
            <a:off x="1117600" y="696913"/>
            <a:ext cx="4648200" cy="348615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p:cNvSpPr>
            <a:spLocks noGrp="1"/>
          </p:cNvSpPr>
          <p:nvPr>
            <p:ph type="body" sz="quarter" idx="3"/>
          </p:nvPr>
        </p:nvSpPr>
        <p:spPr bwMode="auto">
          <a:xfrm>
            <a:off x="687388" y="4416425"/>
            <a:ext cx="5507037" cy="4183063"/>
          </a:xfrm>
          <a:prstGeom prst="rect">
            <a:avLst/>
          </a:prstGeom>
          <a:noFill/>
          <a:ln w="9525">
            <a:noFill/>
            <a:miter lim="800000"/>
            <a:headEnd/>
            <a:tailEnd/>
          </a:ln>
        </p:spPr>
        <p:txBody>
          <a:bodyPr vert="horz" wrap="square" lIns="92436" tIns="46219" rIns="92436" bIns="46219"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6" name="Footer Placeholder 5"/>
          <p:cNvSpPr>
            <a:spLocks noGrp="1"/>
          </p:cNvSpPr>
          <p:nvPr>
            <p:ph type="ftr" sz="quarter" idx="4"/>
          </p:nvPr>
        </p:nvSpPr>
        <p:spPr bwMode="auto">
          <a:xfrm>
            <a:off x="0" y="8829675"/>
            <a:ext cx="2982913" cy="465138"/>
          </a:xfrm>
          <a:prstGeom prst="rect">
            <a:avLst/>
          </a:prstGeom>
          <a:noFill/>
          <a:ln w="9525">
            <a:noFill/>
            <a:miter lim="800000"/>
            <a:headEnd/>
            <a:tailEnd/>
          </a:ln>
        </p:spPr>
        <p:txBody>
          <a:bodyPr vert="horz" wrap="square" lIns="92436" tIns="46219" rIns="92436" bIns="46219" numCol="1" anchor="b" anchorCtr="0" compatLnSpc="1">
            <a:prstTxWarp prst="textNoShape">
              <a:avLst/>
            </a:prstTxWarp>
          </a:bodyPr>
          <a:lstStyle>
            <a:lvl1pPr defTabSz="923925">
              <a:defRPr sz="1200">
                <a:solidFill>
                  <a:schemeClr val="tx1"/>
                </a:solidFill>
                <a:latin typeface="Calibri" pitchFamily="34" charset="0"/>
              </a:defRPr>
            </a:lvl1pPr>
          </a:lstStyle>
          <a:p>
            <a:endParaRPr lang="en-US" dirty="0"/>
          </a:p>
        </p:txBody>
      </p:sp>
      <p:sp>
        <p:nvSpPr>
          <p:cNvPr id="7" name="Slide Number Placeholder 6"/>
          <p:cNvSpPr>
            <a:spLocks noGrp="1"/>
          </p:cNvSpPr>
          <p:nvPr>
            <p:ph type="sldNum" sz="quarter" idx="5"/>
          </p:nvPr>
        </p:nvSpPr>
        <p:spPr bwMode="auto">
          <a:xfrm>
            <a:off x="3897313" y="8829675"/>
            <a:ext cx="2982912" cy="465138"/>
          </a:xfrm>
          <a:prstGeom prst="rect">
            <a:avLst/>
          </a:prstGeom>
          <a:noFill/>
          <a:ln w="9525">
            <a:noFill/>
            <a:miter lim="800000"/>
            <a:headEnd/>
            <a:tailEnd/>
          </a:ln>
        </p:spPr>
        <p:txBody>
          <a:bodyPr vert="horz" wrap="square" lIns="92436" tIns="46219" rIns="92436" bIns="46219" numCol="1" anchor="b" anchorCtr="0" compatLnSpc="1">
            <a:prstTxWarp prst="textNoShape">
              <a:avLst/>
            </a:prstTxWarp>
          </a:bodyPr>
          <a:lstStyle>
            <a:lvl1pPr algn="r" defTabSz="923925">
              <a:defRPr sz="1200">
                <a:solidFill>
                  <a:schemeClr val="tx1"/>
                </a:solidFill>
                <a:latin typeface="Calibri" pitchFamily="34" charset="0"/>
              </a:defRPr>
            </a:lvl1pPr>
          </a:lstStyle>
          <a:p>
            <a:fld id="{6FB4F6EA-423E-42DF-9292-215E7D886C4E}" type="slidenum">
              <a:rPr lang="en-US"/>
              <a:pPr/>
              <a:t>‹#›</a:t>
            </a:fld>
            <a:endParaRPr lang="en-US" dirty="0"/>
          </a:p>
        </p:txBody>
      </p:sp>
    </p:spTree>
    <p:extLst>
      <p:ext uri="{BB962C8B-B14F-4D97-AF65-F5344CB8AC3E}">
        <p14:creationId xmlns:p14="http://schemas.microsoft.com/office/powerpoint/2010/main" val="398520194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FB4F6EA-423E-42DF-9292-215E7D886C4E}" type="slidenum">
              <a:rPr lang="en-US" smtClean="0"/>
              <a:pPr/>
              <a:t>1</a:t>
            </a:fld>
            <a:endParaRPr lang="en-US" dirty="0"/>
          </a:p>
        </p:txBody>
      </p:sp>
    </p:spTree>
    <p:extLst>
      <p:ext uri="{BB962C8B-B14F-4D97-AF65-F5344CB8AC3E}">
        <p14:creationId xmlns:p14="http://schemas.microsoft.com/office/powerpoint/2010/main" val="25377765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8" Type="http://schemas.openxmlformats.org/officeDocument/2006/relationships/hyperlink" Target="http://mvccourse.telerik.com/" TargetMode="External"/><Relationship Id="rId13" Type="http://schemas.openxmlformats.org/officeDocument/2006/relationships/hyperlink" Target="http://algoacademy.telerik.com/" TargetMode="External"/><Relationship Id="rId18" Type="http://schemas.openxmlformats.org/officeDocument/2006/relationships/hyperlink" Target="http://www.minkov.it/" TargetMode="External"/><Relationship Id="rId3" Type="http://schemas.openxmlformats.org/officeDocument/2006/relationships/hyperlink" Target="http://kursove-uroci-knigi-obuchenie-programirane-web-design-csharp.info/" TargetMode="External"/><Relationship Id="rId7" Type="http://schemas.openxmlformats.org/officeDocument/2006/relationships/hyperlink" Target="http://schoolacademy.telerik.com/" TargetMode="External"/><Relationship Id="rId12" Type="http://schemas.openxmlformats.org/officeDocument/2006/relationships/hyperlink" Target="http://codecourse.telerik.com/" TargetMode="External"/><Relationship Id="rId17" Type="http://schemas.openxmlformats.org/officeDocument/2006/relationships/hyperlink" Target="http://www.introprogramming.info/" TargetMode="External"/><Relationship Id="rId2" Type="http://schemas.openxmlformats.org/officeDocument/2006/relationships/hyperlink" Target="http://forums.academy.telerik.com/" TargetMode="External"/><Relationship Id="rId16" Type="http://schemas.openxmlformats.org/officeDocument/2006/relationships/hyperlink" Target="http://mobiledevcourse.telerik.com/" TargetMode="External"/><Relationship Id="rId20" Type="http://schemas.openxmlformats.org/officeDocument/2006/relationships/hyperlink" Target="http://csharpfundamentals.telerik.com/" TargetMode="External"/><Relationship Id="rId1" Type="http://schemas.openxmlformats.org/officeDocument/2006/relationships/slideMaster" Target="../slideMasters/slideMaster1.xml"/><Relationship Id="rId6" Type="http://schemas.openxmlformats.org/officeDocument/2006/relationships/hyperlink" Target="http://html5course.telerik.com/" TargetMode="External"/><Relationship Id="rId11" Type="http://schemas.openxmlformats.org/officeDocument/2006/relationships/hyperlink" Target="http://www.nakov.com/" TargetMode="External"/><Relationship Id="rId5" Type="http://schemas.openxmlformats.org/officeDocument/2006/relationships/hyperlink" Target="http://seocourse.telerik.com/" TargetMode="External"/><Relationship Id="rId15" Type="http://schemas.openxmlformats.org/officeDocument/2006/relationships/hyperlink" Target="http://academy.telerik.com/" TargetMode="External"/><Relationship Id="rId10" Type="http://schemas.openxmlformats.org/officeDocument/2006/relationships/hyperlink" Target="http://www.bgcoder.com/" TargetMode="External"/><Relationship Id="rId19" Type="http://schemas.openxmlformats.org/officeDocument/2006/relationships/hyperlink" Target="http://www.nikolay.it/" TargetMode="External"/><Relationship Id="rId4" Type="http://schemas.openxmlformats.org/officeDocument/2006/relationships/hyperlink" Target="http://www.telerik-kids.com/" TargetMode="External"/><Relationship Id="rId9" Type="http://schemas.openxmlformats.org/officeDocument/2006/relationships/hyperlink" Target="http://clouddevcourse.telerik.com/" TargetMode="External"/><Relationship Id="rId14" Type="http://schemas.openxmlformats.org/officeDocument/2006/relationships/hyperlink" Target="http://aspnetcourse.telerik.com/" TargetMode="Externa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resentation Title Slide">
    <p:spTree>
      <p:nvGrpSpPr>
        <p:cNvPr id="1" name=""/>
        <p:cNvGrpSpPr/>
        <p:nvPr/>
      </p:nvGrpSpPr>
      <p:grpSpPr>
        <a:xfrm>
          <a:off x="0" y="0"/>
          <a:ext cx="0" cy="0"/>
          <a:chOff x="0" y="0"/>
          <a:chExt cx="0" cy="0"/>
        </a:xfrm>
      </p:grpSpPr>
      <p:sp>
        <p:nvSpPr>
          <p:cNvPr id="6" name="Title 8"/>
          <p:cNvSpPr>
            <a:spLocks noGrp="1"/>
          </p:cNvSpPr>
          <p:nvPr>
            <p:ph type="ctrTitle" hasCustomPrompt="1"/>
          </p:nvPr>
        </p:nvSpPr>
        <p:spPr>
          <a:xfrm>
            <a:off x="457200" y="1524000"/>
            <a:ext cx="8229600" cy="1524000"/>
          </a:xfrm>
          <a:prstGeom prst="rect">
            <a:avLst/>
          </a:prstGeom>
        </p:spPr>
        <p:txBody>
          <a:bodyPr tIns="0" bIns="0" anchor="b" anchorCtr="0"/>
          <a:lstStyle>
            <a:lvl1pPr algn="r">
              <a:lnSpc>
                <a:spcPts val="5600"/>
              </a:lnSpc>
              <a:defRPr sz="5400" cap="none" baseline="0">
                <a:solidFill>
                  <a:srgbClr val="D4FF5B"/>
                </a:solidFill>
                <a:effectLst>
                  <a:outerShdw blurRad="30000" dist="30000" dir="2700000" algn="tl" rotWithShape="0">
                    <a:schemeClr val="bg2">
                      <a:shade val="45000"/>
                      <a:satMod val="150000"/>
                      <a:alpha val="90000"/>
                    </a:schemeClr>
                  </a:outerShdw>
                  <a:reflection blurRad="12000" stA="20000" endPos="50000" dist="12700" dir="5400000" sy="-100000" algn="bl" rotWithShape="0"/>
                </a:effectLst>
              </a:defRPr>
            </a:lvl1pPr>
          </a:lstStyle>
          <a:p>
            <a:r>
              <a:rPr lang="en-US" dirty="0" smtClean="0"/>
              <a:t>Presentation Title</a:t>
            </a:r>
            <a:endParaRPr lang="en-US" dirty="0"/>
          </a:p>
        </p:txBody>
      </p:sp>
      <p:sp>
        <p:nvSpPr>
          <p:cNvPr id="7" name="Subtitle 16"/>
          <p:cNvSpPr>
            <a:spLocks noGrp="1"/>
          </p:cNvSpPr>
          <p:nvPr>
            <p:ph type="subTitle" idx="1" hasCustomPrompt="1"/>
          </p:nvPr>
        </p:nvSpPr>
        <p:spPr>
          <a:xfrm>
            <a:off x="457200" y="3240880"/>
            <a:ext cx="8229600" cy="569120"/>
          </a:xfrm>
          <a:prstGeom prst="rect">
            <a:avLst/>
          </a:prstGeom>
        </p:spPr>
        <p:txBody>
          <a:bodyPr lIns="90000" tIns="0" rIns="90000" bIns="0" anchor="ctr" anchorCtr="0"/>
          <a:lstStyle>
            <a:lvl1pPr marL="0" indent="0" algn="r">
              <a:buNone/>
              <a:defRPr sz="2800">
                <a:solidFill>
                  <a:srgbClr val="FAF8C8"/>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dirty="0" smtClean="0"/>
              <a:t>Presentation Subtitle</a:t>
            </a:r>
            <a:endParaRPr lang="en-US" dirty="0"/>
          </a:p>
        </p:txBody>
      </p:sp>
      <p:cxnSp>
        <p:nvCxnSpPr>
          <p:cNvPr id="11" name="Straight Connector 10"/>
          <p:cNvCxnSpPr/>
          <p:nvPr userDrawn="1"/>
        </p:nvCxnSpPr>
        <p:spPr>
          <a:xfrm>
            <a:off x="2667000" y="4114800"/>
            <a:ext cx="6248400" cy="0"/>
          </a:xfrm>
          <a:prstGeom prst="line">
            <a:avLst/>
          </a:prstGeom>
          <a:ln w="38100" cap="rnd">
            <a:solidFill>
              <a:schemeClr val="accent5">
                <a:lumMod val="20000"/>
                <a:lumOff val="80000"/>
                <a:alpha val="50000"/>
              </a:scheme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4" name="Text Placeholder 13"/>
          <p:cNvSpPr>
            <a:spLocks noGrp="1"/>
          </p:cNvSpPr>
          <p:nvPr>
            <p:ph type="body" sz="quarter" idx="10" hasCustomPrompt="1"/>
          </p:nvPr>
        </p:nvSpPr>
        <p:spPr>
          <a:xfrm>
            <a:off x="444500" y="4572000"/>
            <a:ext cx="3352800" cy="533400"/>
          </a:xfrm>
          <a:prstGeom prst="rect">
            <a:avLst/>
          </a:prstGeom>
          <a:noFill/>
        </p:spPr>
        <p:txBody>
          <a:bodyPr wrap="square" rtlCol="0">
            <a:spAutoFit/>
          </a:bodyPr>
          <a:lstStyle>
            <a:lvl1pPr algn="l" rtl="0" fontAlgn="base">
              <a:spcBef>
                <a:spcPct val="0"/>
              </a:spcBef>
              <a:spcAft>
                <a:spcPct val="0"/>
              </a:spcAft>
              <a:buNone/>
              <a:defRPr lang="en-US" sz="2800" b="1" kern="1200" dirty="0" smtClean="0">
                <a:solidFill>
                  <a:srgbClr val="DEFF9B"/>
                </a:solidFill>
                <a:effectLst>
                  <a:outerShdw blurRad="38100" dist="38100" dir="2700000" algn="tl">
                    <a:srgbClr val="000000">
                      <a:alpha val="43137"/>
                    </a:srgbClr>
                  </a:outerShdw>
                </a:effectLst>
                <a:latin typeface="Corbel" pitchFamily="34" charset="0"/>
                <a:ea typeface="+mn-ea"/>
                <a:cs typeface="+mn-cs"/>
              </a:defRPr>
            </a:lvl1pPr>
          </a:lstStyle>
          <a:p>
            <a:pPr lvl="0"/>
            <a:r>
              <a:rPr lang="en-US" dirty="0" smtClean="0"/>
              <a:t>Author Name</a:t>
            </a:r>
            <a:endParaRPr lang="en-US" dirty="0"/>
          </a:p>
        </p:txBody>
      </p:sp>
      <p:sp>
        <p:nvSpPr>
          <p:cNvPr id="15" name="Text Placeholder 13"/>
          <p:cNvSpPr>
            <a:spLocks noGrp="1"/>
          </p:cNvSpPr>
          <p:nvPr>
            <p:ph type="body" sz="quarter" idx="11" hasCustomPrompt="1"/>
          </p:nvPr>
        </p:nvSpPr>
        <p:spPr>
          <a:xfrm>
            <a:off x="457200" y="5833646"/>
            <a:ext cx="3352800" cy="369332"/>
          </a:xfrm>
          <a:prstGeom prst="rect">
            <a:avLst/>
          </a:prstGeom>
          <a:noFill/>
        </p:spPr>
        <p:txBody>
          <a:bodyPr wrap="square" rtlCol="0">
            <a:spAutoFit/>
          </a:bodyPr>
          <a:lstStyle>
            <a:lvl1pPr marL="0" indent="0" algn="l" rtl="0" fontAlgn="base">
              <a:spcBef>
                <a:spcPct val="0"/>
              </a:spcBef>
              <a:spcAft>
                <a:spcPct val="0"/>
              </a:spcAft>
              <a:buNone/>
              <a:defRPr lang="en-US" sz="1800" b="1" kern="1200" dirty="0">
                <a:solidFill>
                  <a:schemeClr val="tx2">
                    <a:lumMod val="20000"/>
                    <a:lumOff val="80000"/>
                  </a:schemeClr>
                </a:solidFill>
                <a:effectLst>
                  <a:outerShdw blurRad="38100" dist="38100" dir="2700000" algn="tl">
                    <a:srgbClr val="000000">
                      <a:alpha val="43137"/>
                    </a:srgbClr>
                  </a:outerShdw>
                </a:effectLst>
                <a:latin typeface="Corbel" pitchFamily="34" charset="0"/>
                <a:ea typeface="+mn-ea"/>
                <a:cs typeface="+mn-cs"/>
              </a:defRPr>
            </a:lvl1pPr>
          </a:lstStyle>
          <a:p>
            <a:pPr marL="319088" lvl="0" indent="-319088" algn="l" rtl="0" eaLnBrk="0" fontAlgn="base" hangingPunct="0">
              <a:spcBef>
                <a:spcPct val="0"/>
              </a:spcBef>
              <a:spcAft>
                <a:spcPct val="0"/>
              </a:spcAft>
              <a:buClr>
                <a:schemeClr val="accent5">
                  <a:lumMod val="40000"/>
                  <a:lumOff val="60000"/>
                </a:schemeClr>
              </a:buClr>
              <a:buSzPct val="70000"/>
              <a:buFont typeface="Wingdings 2" pitchFamily="18" charset="2"/>
              <a:buNone/>
            </a:pPr>
            <a:r>
              <a:rPr lang="en-US" sz="1800" b="1" dirty="0" smtClean="0">
                <a:solidFill>
                  <a:srgbClr val="0EFE58"/>
                </a:solidFill>
                <a:effectLst>
                  <a:outerShdw blurRad="38100" dist="38100" dir="2700000" algn="tl">
                    <a:srgbClr val="000000">
                      <a:alpha val="43137"/>
                    </a:srgbClr>
                  </a:outerShdw>
                </a:effectLst>
              </a:rPr>
              <a:t>Company Name</a:t>
            </a:r>
            <a:endParaRPr lang="en-US" sz="1800" b="1" dirty="0">
              <a:solidFill>
                <a:srgbClr val="0EFE58"/>
              </a:solidFill>
              <a:effectLst>
                <a:outerShdw blurRad="38100" dist="38100" dir="2700000" algn="tl">
                  <a:srgbClr val="000000">
                    <a:alpha val="43137"/>
                  </a:srgbClr>
                </a:outerShdw>
              </a:effectLst>
            </a:endParaRPr>
          </a:p>
        </p:txBody>
      </p:sp>
      <p:sp>
        <p:nvSpPr>
          <p:cNvPr id="16" name="Text Placeholder 13"/>
          <p:cNvSpPr>
            <a:spLocks noGrp="1"/>
          </p:cNvSpPr>
          <p:nvPr>
            <p:ph type="body" sz="quarter" idx="12" hasCustomPrompt="1"/>
          </p:nvPr>
        </p:nvSpPr>
        <p:spPr>
          <a:xfrm>
            <a:off x="457200" y="6138446"/>
            <a:ext cx="3352800" cy="338554"/>
          </a:xfrm>
          <a:prstGeom prst="rect">
            <a:avLst/>
          </a:prstGeom>
          <a:noFill/>
        </p:spPr>
        <p:txBody>
          <a:bodyPr wrap="square" rtlCol="0">
            <a:spAutoFit/>
          </a:bodyPr>
          <a:lstStyle>
            <a:lvl1pPr algn="l" rtl="0" fontAlgn="base">
              <a:spcBef>
                <a:spcPct val="0"/>
              </a:spcBef>
              <a:spcAft>
                <a:spcPct val="0"/>
              </a:spcAft>
              <a:buNone/>
              <a:defRPr lang="en-US" sz="1600" b="1" kern="1200" dirty="0" smtClean="0">
                <a:solidFill>
                  <a:srgbClr val="0EFE58"/>
                </a:solidFill>
                <a:effectLst>
                  <a:outerShdw blurRad="38100" dist="38100" dir="2700000" algn="tl">
                    <a:srgbClr val="000000">
                      <a:alpha val="43137"/>
                    </a:srgbClr>
                  </a:outerShdw>
                </a:effectLst>
                <a:latin typeface="Corbel" pitchFamily="34" charset="0"/>
                <a:ea typeface="+mn-ea"/>
                <a:cs typeface="+mn-cs"/>
              </a:defRPr>
            </a:lvl1pPr>
          </a:lstStyle>
          <a:p>
            <a:pPr algn="l"/>
            <a:r>
              <a:rPr lang="en-US" sz="1600" b="1" dirty="0" smtClean="0">
                <a:solidFill>
                  <a:schemeClr val="tx1">
                    <a:lumMod val="50000"/>
                  </a:schemeClr>
                </a:solidFill>
                <a:effectLst>
                  <a:outerShdw blurRad="38100" dist="38100" dir="2700000" algn="tl">
                    <a:srgbClr val="000000">
                      <a:alpha val="43137"/>
                    </a:srgbClr>
                  </a:outerShdw>
                </a:effectLst>
              </a:rPr>
              <a:t>Company Web Site</a:t>
            </a:r>
            <a:endParaRPr lang="en-US" sz="1600" b="1" dirty="0">
              <a:solidFill>
                <a:schemeClr val="tx1">
                  <a:lumMod val="50000"/>
                </a:schemeClr>
              </a:solidFill>
              <a:effectLst>
                <a:outerShdw blurRad="38100" dist="38100" dir="2700000" algn="tl">
                  <a:srgbClr val="000000">
                    <a:alpha val="43137"/>
                  </a:srgbClr>
                </a:outerShdw>
              </a:effectLst>
            </a:endParaRPr>
          </a:p>
        </p:txBody>
      </p:sp>
      <p:sp>
        <p:nvSpPr>
          <p:cNvPr id="8" name="Text Placeholder 13"/>
          <p:cNvSpPr>
            <a:spLocks noGrp="1"/>
          </p:cNvSpPr>
          <p:nvPr>
            <p:ph type="body" sz="quarter" idx="13" hasCustomPrompt="1"/>
          </p:nvPr>
        </p:nvSpPr>
        <p:spPr>
          <a:xfrm>
            <a:off x="457200" y="5029200"/>
            <a:ext cx="3352800" cy="461665"/>
          </a:xfrm>
          <a:prstGeom prst="rect">
            <a:avLst/>
          </a:prstGeom>
          <a:noFill/>
        </p:spPr>
        <p:txBody>
          <a:bodyPr wrap="square" rtlCol="0">
            <a:spAutoFit/>
          </a:bodyPr>
          <a:lstStyle>
            <a:lvl1pPr algn="l" rtl="0" fontAlgn="base">
              <a:spcBef>
                <a:spcPct val="0"/>
              </a:spcBef>
              <a:spcAft>
                <a:spcPct val="0"/>
              </a:spcAft>
              <a:buNone/>
              <a:defRPr lang="en-US" sz="2300" b="1" kern="1200" dirty="0" smtClean="0">
                <a:solidFill>
                  <a:schemeClr val="tx2">
                    <a:lumMod val="50000"/>
                  </a:schemeClr>
                </a:solidFill>
                <a:effectLst>
                  <a:outerShdw blurRad="38100" dist="38100" dir="2700000" algn="tl">
                    <a:srgbClr val="000000">
                      <a:alpha val="43137"/>
                    </a:srgbClr>
                  </a:outerShdw>
                </a:effectLst>
                <a:latin typeface="Corbel" pitchFamily="34" charset="0"/>
                <a:ea typeface="+mn-ea"/>
                <a:cs typeface="+mn-cs"/>
              </a:defRPr>
            </a:lvl1pPr>
          </a:lstStyle>
          <a:p>
            <a:pPr lvl="0"/>
            <a:r>
              <a:rPr lang="en-US" dirty="0" smtClean="0"/>
              <a:t>Position</a:t>
            </a:r>
            <a:endParaRPr lang="en-US" dirty="0"/>
          </a:p>
        </p:txBody>
      </p:sp>
      <p:sp>
        <p:nvSpPr>
          <p:cNvPr id="9" name="Text Placeholder 13"/>
          <p:cNvSpPr>
            <a:spLocks noGrp="1"/>
          </p:cNvSpPr>
          <p:nvPr>
            <p:ph type="body" sz="quarter" idx="14" hasCustomPrompt="1"/>
          </p:nvPr>
        </p:nvSpPr>
        <p:spPr>
          <a:xfrm>
            <a:off x="457200" y="5405735"/>
            <a:ext cx="3352800" cy="400110"/>
          </a:xfrm>
          <a:prstGeom prst="rect">
            <a:avLst/>
          </a:prstGeom>
          <a:noFill/>
        </p:spPr>
        <p:txBody>
          <a:bodyPr wrap="square" rtlCol="0">
            <a:spAutoFit/>
          </a:bodyPr>
          <a:lstStyle>
            <a:lvl1pPr algn="l" rtl="0" fontAlgn="base">
              <a:spcBef>
                <a:spcPct val="0"/>
              </a:spcBef>
              <a:spcAft>
                <a:spcPct val="0"/>
              </a:spcAft>
              <a:buNone/>
              <a:defRPr lang="en-US" sz="2000" b="1" kern="1200" dirty="0" smtClean="0">
                <a:solidFill>
                  <a:schemeClr val="tx2">
                    <a:lumMod val="50000"/>
                  </a:schemeClr>
                </a:solidFill>
                <a:effectLst>
                  <a:outerShdw blurRad="38100" dist="38100" dir="2700000" algn="tl">
                    <a:srgbClr val="000000">
                      <a:alpha val="43137"/>
                    </a:srgbClr>
                  </a:outerShdw>
                </a:effectLst>
                <a:latin typeface="Corbel" pitchFamily="34" charset="0"/>
                <a:ea typeface="+mn-ea"/>
                <a:cs typeface="+mn-cs"/>
              </a:defRPr>
            </a:lvl1pPr>
          </a:lstStyle>
          <a:p>
            <a:pPr lvl="0"/>
            <a:r>
              <a:rPr lang="en-US" smtClean="0"/>
              <a:t>Web Site</a:t>
            </a:r>
            <a:endParaRPr lang="en-US" dirty="0"/>
          </a:p>
        </p:txBody>
      </p:sp>
      <p:sp>
        <p:nvSpPr>
          <p:cNvPr id="5" name="Picture Placeholder 4"/>
          <p:cNvSpPr>
            <a:spLocks noGrp="1"/>
          </p:cNvSpPr>
          <p:nvPr>
            <p:ph type="pic" sz="quarter" idx="16" hasCustomPrompt="1"/>
          </p:nvPr>
        </p:nvSpPr>
        <p:spPr>
          <a:xfrm>
            <a:off x="4267200" y="4572000"/>
            <a:ext cx="4419600" cy="1905000"/>
          </a:xfrm>
          <a:prstGeom prst="rect">
            <a:avLst/>
          </a:prstGeom>
        </p:spPr>
        <p:txBody>
          <a:bodyPr/>
          <a:lstStyle>
            <a:lvl1pPr marL="0" indent="0">
              <a:buNone/>
              <a:defRPr/>
            </a:lvl1pPr>
          </a:lstStyle>
          <a:p>
            <a:r>
              <a:rPr lang="en-US" dirty="0" smtClean="0"/>
              <a:t>Insert a Picture Here</a:t>
            </a:r>
            <a:endParaRPr lang="en-US" dirty="0"/>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828800" y="76200"/>
            <a:ext cx="7086600" cy="838200"/>
          </a:xfrm>
          <a:prstGeom prst="rect">
            <a:avLst/>
          </a:prstGeom>
        </p:spPr>
        <p:txBody>
          <a:bodyPr anchor="ctr" anchorCtr="0">
            <a:noAutofit/>
          </a:bodyPr>
          <a:lstStyle>
            <a:lvl1pPr algn="r" rtl="0" eaLnBrk="0" fontAlgn="base" hangingPunct="0">
              <a:lnSpc>
                <a:spcPts val="4000"/>
              </a:lnSpc>
              <a:spcBef>
                <a:spcPct val="0"/>
              </a:spcBef>
              <a:spcAft>
                <a:spcPct val="0"/>
              </a:spcAft>
              <a:defRPr lang="en-US" sz="4000" b="1" kern="1200" baseline="0" dirty="0">
                <a:ln w="500">
                  <a:noFill/>
                </a:ln>
                <a:solidFill>
                  <a:schemeClr val="tx2"/>
                </a:solidFill>
                <a:effectLst>
                  <a:outerShdw blurRad="38100" dist="38100" dir="2700000" algn="tl">
                    <a:srgbClr val="000000">
                      <a:alpha val="43137"/>
                    </a:srgbClr>
                  </a:outerShdw>
                  <a:reflection blurRad="12700" stA="20000" endPos="50000" dist="12700" dir="5400000" sy="-100000" algn="bl" rotWithShape="0"/>
                </a:effectLst>
                <a:latin typeface="+mj-lt"/>
                <a:ea typeface="+mj-ea"/>
                <a:cs typeface="+mj-cs"/>
              </a:defRPr>
            </a:lvl1pPr>
          </a:lstStyle>
          <a:p>
            <a:r>
              <a:rPr lang="en-US" dirty="0" smtClean="0"/>
              <a:t>Slide Title</a:t>
            </a:r>
            <a:endParaRPr lang="en-US" dirty="0"/>
          </a:p>
        </p:txBody>
      </p:sp>
      <p:sp>
        <p:nvSpPr>
          <p:cNvPr id="3" name="Content Placeholder 2"/>
          <p:cNvSpPr>
            <a:spLocks noGrp="1"/>
          </p:cNvSpPr>
          <p:nvPr>
            <p:ph idx="1" hasCustomPrompt="1"/>
          </p:nvPr>
        </p:nvSpPr>
        <p:spPr>
          <a:xfrm>
            <a:off x="228600" y="914400"/>
            <a:ext cx="8686800" cy="5791200"/>
          </a:xfrm>
          <a:prstGeom prst="rect">
            <a:avLst/>
          </a:prstGeom>
        </p:spPr>
        <p:txBody>
          <a:bodyPr/>
          <a:lstStyle>
            <a:lvl1pPr marL="282575" indent="-282575">
              <a:lnSpc>
                <a:spcPct val="105000"/>
              </a:lnSpc>
              <a:spcBef>
                <a:spcPts val="600"/>
              </a:spcBef>
              <a:spcAft>
                <a:spcPts val="600"/>
              </a:spcAft>
              <a:buClr>
                <a:schemeClr val="accent5">
                  <a:lumMod val="40000"/>
                  <a:lumOff val="60000"/>
                </a:schemeClr>
              </a:buClr>
              <a:tabLst>
                <a:tab pos="282575" algn="l"/>
              </a:tabLst>
              <a:defRPr sz="3200">
                <a:solidFill>
                  <a:srgbClr val="EBFFD2"/>
                </a:solidFill>
              </a:defRPr>
            </a:lvl1pPr>
            <a:lvl2pPr>
              <a:lnSpc>
                <a:spcPct val="105000"/>
              </a:lnSpc>
              <a:spcBef>
                <a:spcPts val="600"/>
              </a:spcBef>
              <a:spcAft>
                <a:spcPts val="600"/>
              </a:spcAft>
              <a:buClr>
                <a:srgbClr val="8FD600"/>
              </a:buClr>
              <a:defRPr sz="3000">
                <a:solidFill>
                  <a:schemeClr val="tx1">
                    <a:lumMod val="40000"/>
                    <a:lumOff val="60000"/>
                  </a:schemeClr>
                </a:solidFill>
              </a:defRPr>
            </a:lvl2pPr>
            <a:lvl3pPr>
              <a:lnSpc>
                <a:spcPct val="105000"/>
              </a:lnSpc>
              <a:spcBef>
                <a:spcPts val="600"/>
              </a:spcBef>
              <a:spcAft>
                <a:spcPts val="600"/>
              </a:spcAft>
              <a:buClr>
                <a:srgbClr val="FFAD9F"/>
              </a:buClr>
              <a:defRPr sz="2800">
                <a:solidFill>
                  <a:srgbClr val="F5FFC2"/>
                </a:solidFill>
              </a:defRPr>
            </a:lvl3pPr>
            <a:lvl4pPr>
              <a:lnSpc>
                <a:spcPct val="105000"/>
              </a:lnSpc>
              <a:spcBef>
                <a:spcPts val="600"/>
              </a:spcBef>
              <a:spcAft>
                <a:spcPts val="600"/>
              </a:spcAft>
              <a:buClr>
                <a:srgbClr val="FACF82"/>
              </a:buClr>
              <a:defRPr sz="2600">
                <a:solidFill>
                  <a:schemeClr val="tx1">
                    <a:lumMod val="40000"/>
                    <a:lumOff val="60000"/>
                  </a:schemeClr>
                </a:solidFill>
              </a:defRPr>
            </a:lvl4pPr>
            <a:lvl5pPr>
              <a:lnSpc>
                <a:spcPct val="105000"/>
              </a:lnSpc>
              <a:spcBef>
                <a:spcPts val="600"/>
              </a:spcBef>
              <a:spcAft>
                <a:spcPts val="600"/>
              </a:spcAft>
              <a:defRPr sz="2400">
                <a:solidFill>
                  <a:schemeClr val="tx1">
                    <a:lumMod val="40000"/>
                    <a:lumOff val="60000"/>
                  </a:schemeClr>
                </a:solidFill>
              </a:defRPr>
            </a:lvl5pPr>
          </a:lstStyle>
          <a:p>
            <a:pPr lvl="0"/>
            <a:r>
              <a:rPr lang="en-US"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Slide Number Placeholder 5"/>
          <p:cNvSpPr>
            <a:spLocks noGrp="1"/>
          </p:cNvSpPr>
          <p:nvPr>
            <p:ph type="sldNum" sz="quarter" idx="10"/>
          </p:nvPr>
        </p:nvSpPr>
        <p:spPr>
          <a:xfrm>
            <a:off x="8610600" y="6553200"/>
            <a:ext cx="457200" cy="228600"/>
          </a:xfrm>
          <a:prstGeom prst="rect">
            <a:avLst/>
          </a:prstGeom>
        </p:spPr>
        <p:txBody>
          <a:bodyPr anchor="ctr" anchorCtr="0"/>
          <a:lstStyle>
            <a:lvl1pPr algn="r">
              <a:defRPr sz="1100"/>
            </a:lvl1pPr>
          </a:lstStyle>
          <a:p>
            <a:pPr>
              <a:defRPr/>
            </a:pPr>
            <a:fld id="{58452FF4-89E3-4D1B-9927-2DBDC00E58D7}" type="slidenum">
              <a:rPr lang="en-US" smtClean="0"/>
              <a:pPr>
                <a:defRPr/>
              </a:pPr>
              <a:t>‹#›</a:t>
            </a:fld>
            <a:endParaRPr lang="en-US" dirty="0"/>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1828800" y="76200"/>
            <a:ext cx="7086600" cy="838200"/>
          </a:xfrm>
          <a:prstGeom prst="rect">
            <a:avLst/>
          </a:prstGeom>
        </p:spPr>
        <p:txBody>
          <a:bodyPr anchor="ctr" anchorCtr="0">
            <a:noAutofit/>
          </a:bodyPr>
          <a:lstStyle>
            <a:lvl1pPr>
              <a:lnSpc>
                <a:spcPts val="4000"/>
              </a:lnSpc>
              <a:defRPr sz="4000">
                <a:effectLst>
                  <a:outerShdw blurRad="38100" dist="38100" dir="2700000" algn="tl">
                    <a:srgbClr val="000000">
                      <a:alpha val="43137"/>
                    </a:srgbClr>
                  </a:outerShdw>
                  <a:reflection blurRad="12700" stA="20000" endPos="50000" dist="12700" dir="5400000" sy="-100000" algn="bl" rotWithShape="0"/>
                </a:effectLst>
              </a:defRPr>
            </a:lvl1pPr>
          </a:lstStyle>
          <a:p>
            <a:r>
              <a:rPr lang="en-US" dirty="0" smtClean="0"/>
              <a:t>Slide Title</a:t>
            </a:r>
            <a:endParaRPr lang="en-US" dirty="0"/>
          </a:p>
        </p:txBody>
      </p:sp>
      <p:sp>
        <p:nvSpPr>
          <p:cNvPr id="5" name="Content Placeholder 2"/>
          <p:cNvSpPr>
            <a:spLocks noGrp="1"/>
          </p:cNvSpPr>
          <p:nvPr>
            <p:ph idx="1" hasCustomPrompt="1"/>
          </p:nvPr>
        </p:nvSpPr>
        <p:spPr>
          <a:xfrm>
            <a:off x="228600" y="990600"/>
            <a:ext cx="8686800" cy="579646"/>
          </a:xfrm>
          <a:prstGeom prst="rect">
            <a:avLst/>
          </a:prstGeom>
        </p:spPr>
        <p:txBody>
          <a:bodyPr>
            <a:spAutoFit/>
          </a:bodyPr>
          <a:lstStyle>
            <a:lvl1pPr marL="319088" marR="0" indent="-319088" algn="l" defTabSz="914400" rtl="0" eaLnBrk="0" fontAlgn="base" latinLnBrk="0" hangingPunct="0">
              <a:lnSpc>
                <a:spcPct val="100000"/>
              </a:lnSpc>
              <a:spcBef>
                <a:spcPct val="20000"/>
              </a:spcBef>
              <a:spcAft>
                <a:spcPct val="0"/>
              </a:spcAft>
              <a:buClr>
                <a:srgbClr val="46A6BD">
                  <a:lumMod val="40000"/>
                  <a:lumOff val="60000"/>
                </a:srgbClr>
              </a:buClr>
              <a:buSzPct val="70000"/>
              <a:buFont typeface="Wingdings 2" pitchFamily="18" charset="2"/>
              <a:buChar char=""/>
              <a:tabLst/>
              <a:defRPr sz="3000" baseline="0">
                <a:solidFill>
                  <a:schemeClr val="tx1">
                    <a:lumMod val="40000"/>
                    <a:lumOff val="60000"/>
                  </a:schemeClr>
                </a:solidFill>
              </a:defRPr>
            </a:lvl1pPr>
            <a:lvl2pPr>
              <a:lnSpc>
                <a:spcPts val="3800"/>
              </a:lnSpc>
              <a:spcBef>
                <a:spcPts val="600"/>
              </a:spcBef>
              <a:spcAft>
                <a:spcPts val="600"/>
              </a:spcAft>
              <a:buClr>
                <a:srgbClr val="8FD600"/>
              </a:buClr>
              <a:defRPr sz="3000">
                <a:solidFill>
                  <a:schemeClr val="tx1">
                    <a:lumMod val="40000"/>
                    <a:lumOff val="60000"/>
                  </a:schemeClr>
                </a:solidFill>
              </a:defRPr>
            </a:lvl2pPr>
            <a:lvl3pPr>
              <a:lnSpc>
                <a:spcPts val="3800"/>
              </a:lnSpc>
              <a:spcBef>
                <a:spcPts val="600"/>
              </a:spcBef>
              <a:spcAft>
                <a:spcPts val="600"/>
              </a:spcAft>
              <a:buClr>
                <a:srgbClr val="FFAD9F"/>
              </a:buClr>
              <a:defRPr sz="2800">
                <a:solidFill>
                  <a:schemeClr val="tx1">
                    <a:lumMod val="40000"/>
                    <a:lumOff val="60000"/>
                  </a:schemeClr>
                </a:solidFill>
              </a:defRPr>
            </a:lvl3pPr>
            <a:lvl4pPr>
              <a:lnSpc>
                <a:spcPts val="3800"/>
              </a:lnSpc>
              <a:spcBef>
                <a:spcPts val="600"/>
              </a:spcBef>
              <a:spcAft>
                <a:spcPts val="600"/>
              </a:spcAft>
              <a:buClr>
                <a:srgbClr val="FACF82"/>
              </a:buClr>
              <a:defRPr sz="2600">
                <a:solidFill>
                  <a:schemeClr val="tx1">
                    <a:lumMod val="40000"/>
                    <a:lumOff val="60000"/>
                  </a:schemeClr>
                </a:solidFill>
              </a:defRPr>
            </a:lvl4pPr>
            <a:lvl5pPr>
              <a:lnSpc>
                <a:spcPts val="3800"/>
              </a:lnSpc>
              <a:spcBef>
                <a:spcPts val="600"/>
              </a:spcBef>
              <a:spcAft>
                <a:spcPts val="600"/>
              </a:spcAft>
              <a:defRPr sz="2400">
                <a:solidFill>
                  <a:schemeClr val="tx1">
                    <a:lumMod val="40000"/>
                    <a:lumOff val="60000"/>
                  </a:schemeClr>
                </a:solidFill>
              </a:defRPr>
            </a:lvl5pPr>
          </a:lstStyle>
          <a:p>
            <a:pPr marL="319088" marR="0" lvl="0" indent="-319088" algn="l" defTabSz="914400" rtl="0" eaLnBrk="0" fontAlgn="base" latinLnBrk="0" hangingPunct="0">
              <a:lnSpc>
                <a:spcPct val="100000"/>
              </a:lnSpc>
              <a:spcBef>
                <a:spcPct val="20000"/>
              </a:spcBef>
              <a:spcAft>
                <a:spcPct val="0"/>
              </a:spcAft>
              <a:buClr>
                <a:srgbClr val="46A6BD">
                  <a:lumMod val="40000"/>
                  <a:lumOff val="60000"/>
                </a:srgbClr>
              </a:buClr>
              <a:buSzPct val="70000"/>
              <a:buFont typeface="Wingdings 2" pitchFamily="18" charset="2"/>
              <a:buChar char=""/>
              <a:tabLst/>
              <a:defRPr/>
            </a:pPr>
            <a:r>
              <a:rPr kumimoji="0" lang="en-US" sz="3200" b="1" i="0" u="none" strike="noStrike" kern="1200" cap="none" spc="0" normalizeH="0" baseline="0" noProof="0" dirty="0" smtClean="0">
                <a:ln>
                  <a:noFill/>
                </a:ln>
                <a:solidFill>
                  <a:srgbClr val="CCFF66">
                    <a:lumMod val="20000"/>
                    <a:lumOff val="80000"/>
                  </a:srgbClr>
                </a:solidFill>
                <a:effectLst>
                  <a:outerShdw blurRad="38100" dist="38100" dir="2700000" algn="tl">
                    <a:srgbClr val="000000">
                      <a:alpha val="43137"/>
                    </a:srgbClr>
                  </a:outerShdw>
                </a:effectLst>
                <a:uLnTx/>
                <a:uFillTx/>
                <a:latin typeface="+mn-lt"/>
                <a:ea typeface="+mn-ea"/>
                <a:cs typeface="+mn-cs"/>
              </a:rPr>
              <a:t>First Level</a:t>
            </a:r>
          </a:p>
        </p:txBody>
      </p:sp>
      <p:sp>
        <p:nvSpPr>
          <p:cNvPr id="6" name="Text Placeholder 5"/>
          <p:cNvSpPr>
            <a:spLocks noGrp="1"/>
          </p:cNvSpPr>
          <p:nvPr>
            <p:ph type="body" sz="quarter" idx="11" hasCustomPrompt="1"/>
          </p:nvPr>
        </p:nvSpPr>
        <p:spPr>
          <a:xfrm>
            <a:off x="533400" y="1752600"/>
            <a:ext cx="8077200" cy="4708981"/>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lvl1pPr marL="0" indent="0" algn="l">
              <a:spcBef>
                <a:spcPts val="0"/>
              </a:spcBef>
              <a:buNone/>
              <a:defRPr lang="en-US" sz="2000" smtClean="0">
                <a:solidFill>
                  <a:srgbClr val="8CF4F2"/>
                </a:solidFill>
                <a:latin typeface="Consolas" pitchFamily="49" charset="0"/>
                <a:cs typeface="Consolas" pitchFamily="49" charset="0"/>
              </a:defRPr>
            </a:lvl1pPr>
          </a:lstStyle>
          <a:p>
            <a:pPr lvl="0"/>
            <a:r>
              <a:rPr lang="en-US" noProof="1" smtClean="0"/>
              <a:t>Enter source code here</a:t>
            </a:r>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p:txBody>
      </p:sp>
      <p:sp>
        <p:nvSpPr>
          <p:cNvPr id="7" name="Slide Number Placeholder 5"/>
          <p:cNvSpPr>
            <a:spLocks noGrp="1"/>
          </p:cNvSpPr>
          <p:nvPr>
            <p:ph type="sldNum" sz="quarter" idx="10"/>
          </p:nvPr>
        </p:nvSpPr>
        <p:spPr>
          <a:xfrm>
            <a:off x="8610600" y="6553200"/>
            <a:ext cx="457200" cy="228600"/>
          </a:xfrm>
          <a:prstGeom prst="rect">
            <a:avLst/>
          </a:prstGeom>
        </p:spPr>
        <p:txBody>
          <a:bodyPr anchor="ctr" anchorCtr="0"/>
          <a:lstStyle>
            <a:lvl1pPr algn="r">
              <a:defRPr sz="1100"/>
            </a:lvl1pPr>
          </a:lstStyle>
          <a:p>
            <a:pPr>
              <a:defRPr/>
            </a:pPr>
            <a:fld id="{58452FF4-89E3-4D1B-9927-2DBDC00E58D7}" type="slidenum">
              <a:rPr lang="en-US" smtClean="0"/>
              <a:pPr>
                <a:defRPr/>
              </a:pPr>
              <a:t>‹#›</a:t>
            </a:fld>
            <a:endParaRPr lang="en-US" dirty="0"/>
          </a:p>
        </p:txBody>
      </p:sp>
    </p:spTree>
    <p:extLst>
      <p:ext uri="{BB962C8B-B14F-4D97-AF65-F5344CB8AC3E}">
        <p14:creationId xmlns:p14="http://schemas.microsoft.com/office/powerpoint/2010/main" val="31416855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9" name="Title 8"/>
          <p:cNvSpPr>
            <a:spLocks noGrp="1"/>
          </p:cNvSpPr>
          <p:nvPr>
            <p:ph type="ctrTitle" hasCustomPrompt="1"/>
          </p:nvPr>
        </p:nvSpPr>
        <p:spPr>
          <a:xfrm>
            <a:off x="609600" y="2743201"/>
            <a:ext cx="7924800" cy="685800"/>
          </a:xfrm>
          <a:prstGeom prst="rect">
            <a:avLst/>
          </a:prstGeom>
        </p:spPr>
        <p:txBody>
          <a:bodyPr tIns="0" bIns="0" anchor="ctr" anchorCtr="0"/>
          <a:lstStyle>
            <a:lvl1pPr algn="ctr">
              <a:lnSpc>
                <a:spcPts val="5600"/>
              </a:lnSpc>
              <a:defRPr sz="5000" cap="none" baseline="0">
                <a:effectLst>
                  <a:outerShdw blurRad="30000" dist="30000" dir="2700000" algn="tl" rotWithShape="0">
                    <a:schemeClr val="bg2">
                      <a:shade val="45000"/>
                      <a:satMod val="150000"/>
                      <a:alpha val="90000"/>
                    </a:schemeClr>
                  </a:outerShdw>
                  <a:reflection blurRad="12000" stA="20000" endPos="50000" dist="12700" dir="5400000" sy="-100000" algn="bl" rotWithShape="0"/>
                </a:effectLst>
              </a:defRPr>
            </a:lvl1pPr>
          </a:lstStyle>
          <a:p>
            <a:r>
              <a:rPr lang="en-US" dirty="0" smtClean="0"/>
              <a:t>Section Title</a:t>
            </a:r>
            <a:endParaRPr lang="en-US" dirty="0"/>
          </a:p>
        </p:txBody>
      </p:sp>
      <p:sp>
        <p:nvSpPr>
          <p:cNvPr id="17" name="Subtitle 16"/>
          <p:cNvSpPr>
            <a:spLocks noGrp="1"/>
          </p:cNvSpPr>
          <p:nvPr>
            <p:ph type="subTitle" idx="1" hasCustomPrompt="1"/>
          </p:nvPr>
        </p:nvSpPr>
        <p:spPr>
          <a:xfrm>
            <a:off x="609600" y="3469480"/>
            <a:ext cx="7924800" cy="569120"/>
          </a:xfrm>
          <a:prstGeom prst="rect">
            <a:avLst/>
          </a:prstGeom>
        </p:spPr>
        <p:txBody>
          <a:bodyPr lIns="0" tIns="0" rIns="0" bIns="0" anchor="ctr" anchorCtr="0"/>
          <a:lstStyle>
            <a:lvl1pPr marL="0" indent="0" algn="ctr" rtl="0" eaLnBrk="0" fontAlgn="base" hangingPunct="0">
              <a:spcBef>
                <a:spcPct val="20000"/>
              </a:spcBef>
              <a:spcAft>
                <a:spcPct val="0"/>
              </a:spcAft>
              <a:buClr>
                <a:schemeClr val="accent5">
                  <a:lumMod val="40000"/>
                  <a:lumOff val="60000"/>
                </a:schemeClr>
              </a:buClr>
              <a:buSzPct val="70000"/>
              <a:buFont typeface="Wingdings 2" pitchFamily="18" charset="2"/>
              <a:buNone/>
              <a:defRPr lang="en-US" sz="2800" b="1" kern="1200" baseline="0" dirty="0">
                <a:solidFill>
                  <a:srgbClr val="FAF7C8"/>
                </a:solidFill>
                <a:effectLst>
                  <a:outerShdw blurRad="38100" dist="38100" dir="2700000" algn="tl">
                    <a:srgbClr val="000000">
                      <a:alpha val="43137"/>
                    </a:srgbClr>
                  </a:outerShdw>
                </a:effectLst>
                <a:latin typeface="+mn-lt"/>
                <a:ea typeface="+mn-ea"/>
                <a:cs typeface="+mn-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dirty="0" smtClean="0"/>
              <a:t>Section Subtitle</a:t>
            </a:r>
            <a:endParaRPr lang="en-US" dirty="0"/>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Questions Slide">
    <p:spTree>
      <p:nvGrpSpPr>
        <p:cNvPr id="1" name=""/>
        <p:cNvGrpSpPr/>
        <p:nvPr/>
      </p:nvGrpSpPr>
      <p:grpSpPr>
        <a:xfrm>
          <a:off x="0" y="0"/>
          <a:ext cx="0" cy="0"/>
          <a:chOff x="0" y="0"/>
          <a:chExt cx="0" cy="0"/>
        </a:xfrm>
      </p:grpSpPr>
      <p:grpSp>
        <p:nvGrpSpPr>
          <p:cNvPr id="30" name="Group 29"/>
          <p:cNvGrpSpPr/>
          <p:nvPr userDrawn="1"/>
        </p:nvGrpSpPr>
        <p:grpSpPr>
          <a:xfrm>
            <a:off x="130434" y="6373882"/>
            <a:ext cx="1816798" cy="331718"/>
            <a:chOff x="1236228" y="1523999"/>
            <a:chExt cx="4351212" cy="3261410"/>
          </a:xfrm>
          <a:noFill/>
        </p:grpSpPr>
        <p:sp>
          <p:nvSpPr>
            <p:cNvPr id="31" name="TextBox 30">
              <a:hlinkClick r:id="rId2" tooltip="Форум за програмиране и уеб дизайн - дискусии, съвети, въпроси и отговори @ Софтуерна академия на Телерик"/>
            </p:cNvPr>
            <p:cNvSpPr txBox="1"/>
            <p:nvPr userDrawn="1"/>
          </p:nvSpPr>
          <p:spPr>
            <a:xfrm flipH="1">
              <a:off x="3394420" y="1733044"/>
              <a:ext cx="1528760"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форум програмиране, форум уеб дизайн</a:t>
              </a:r>
              <a:endParaRPr lang="bg-BG" sz="200" noProof="1">
                <a:ln w="0">
                  <a:noFill/>
                </a:ln>
                <a:solidFill>
                  <a:schemeClr val="bg1"/>
                </a:solidFill>
                <a:effectLst/>
              </a:endParaRPr>
            </a:p>
          </p:txBody>
        </p:sp>
        <p:sp>
          <p:nvSpPr>
            <p:cNvPr id="32" name="TextBox 31">
              <a:hlinkClick r:id="rId3" tooltip="Курсове и уроци по програмиране, уеб дизайн, разработка на софтуер и информационни технологии - лекции, видео уроци, обучения - безплатно"/>
            </p:cNvPr>
            <p:cNvSpPr txBox="1"/>
            <p:nvPr userDrawn="1"/>
          </p:nvSpPr>
          <p:spPr>
            <a:xfrm flipH="1">
              <a:off x="1350512" y="1528531"/>
              <a:ext cx="2008656" cy="1149887"/>
            </a:xfrm>
            <a:prstGeom prst="rect">
              <a:avLst/>
            </a:prstGeom>
            <a:grpFill/>
          </p:spPr>
          <p:txBody>
            <a:bodyPr wrap="none" rtlCol="0">
              <a:spAutoFit/>
            </a:bodyPr>
            <a:lstStyle/>
            <a:p>
              <a:pPr>
                <a:lnSpc>
                  <a:spcPct val="80000"/>
                </a:lnSpc>
              </a:pPr>
              <a:r>
                <a:rPr lang="bg-BG" sz="200" kern="1200" noProof="1" smtClean="0">
                  <a:ln w="0">
                    <a:noFill/>
                  </a:ln>
                  <a:solidFill>
                    <a:schemeClr val="bg1"/>
                  </a:solidFill>
                  <a:effectLst/>
                  <a:latin typeface="Corbel" pitchFamily="34" charset="0"/>
                  <a:ea typeface="+mn-ea"/>
                  <a:cs typeface="+mn-cs"/>
                </a:rPr>
                <a:t>курсове и уроци по програмиране, уеб дизайн – безплатно</a:t>
              </a:r>
              <a:endParaRPr lang="bg-BG" sz="200" kern="1200" noProof="1">
                <a:ln w="0">
                  <a:noFill/>
                </a:ln>
                <a:solidFill>
                  <a:schemeClr val="bg1"/>
                </a:solidFill>
                <a:effectLst/>
                <a:latin typeface="Corbel" pitchFamily="34" charset="0"/>
                <a:ea typeface="+mn-ea"/>
                <a:cs typeface="+mn-cs"/>
              </a:endParaRPr>
            </a:p>
          </p:txBody>
        </p:sp>
        <p:sp>
          <p:nvSpPr>
            <p:cNvPr id="33" name="TextBox 32">
              <a:hlinkClick r:id="rId4" tooltip="Програмиране за деца - безплатно в Телерик кидс академия"/>
            </p:cNvPr>
            <p:cNvSpPr txBox="1"/>
            <p:nvPr userDrawn="1"/>
          </p:nvSpPr>
          <p:spPr>
            <a:xfrm flipH="1">
              <a:off x="1538277" y="2175145"/>
              <a:ext cx="1816697" cy="1210412"/>
            </a:xfrm>
            <a:prstGeom prst="rect">
              <a:avLst/>
            </a:prstGeom>
            <a:grpFill/>
          </p:spPr>
          <p:txBody>
            <a:bodyPr wrap="none" rtlCol="0">
              <a:spAutoFit/>
            </a:bodyPr>
            <a:lstStyle/>
            <a:p>
              <a:r>
                <a:rPr lang="bg-BG" sz="200" kern="1200" noProof="1" smtClean="0">
                  <a:ln w="0">
                    <a:noFill/>
                  </a:ln>
                  <a:solidFill>
                    <a:schemeClr val="bg1"/>
                  </a:solidFill>
                  <a:effectLst/>
                  <a:latin typeface="Corbel" pitchFamily="34" charset="0"/>
                  <a:ea typeface="+mn-ea"/>
                  <a:cs typeface="+mn-cs"/>
                </a:rPr>
                <a:t>програмиране за деца – безплатни курсове и уроци</a:t>
              </a:r>
              <a:endParaRPr lang="bg-BG" sz="200" kern="1200" noProof="1">
                <a:ln w="0">
                  <a:noFill/>
                </a:ln>
                <a:solidFill>
                  <a:schemeClr val="bg1"/>
                </a:solidFill>
                <a:effectLst/>
                <a:latin typeface="Corbel" pitchFamily="34" charset="0"/>
                <a:ea typeface="+mn-ea"/>
                <a:cs typeface="+mn-cs"/>
              </a:endParaRPr>
            </a:p>
          </p:txBody>
        </p:sp>
        <p:sp>
          <p:nvSpPr>
            <p:cNvPr id="34" name="TextBox 33">
              <a:hlinkClick r:id="rId5" tooltip="Безплатен SEO курс - оптимизация за търсачки, уроци по SEO"/>
            </p:cNvPr>
            <p:cNvSpPr txBox="1"/>
            <p:nvPr userDrawn="1"/>
          </p:nvSpPr>
          <p:spPr>
            <a:xfrm flipH="1">
              <a:off x="1660733" y="2421354"/>
              <a:ext cx="1697683" cy="1210412"/>
            </a:xfrm>
            <a:prstGeom prst="rect">
              <a:avLst/>
            </a:prstGeom>
            <a:grpFill/>
          </p:spPr>
          <p:txBody>
            <a:bodyPr wrap="none" rtlCol="0">
              <a:spAutoFit/>
            </a:bodyPr>
            <a:lstStyle>
              <a:defPPr>
                <a:defRPr lang="en-US"/>
              </a:defPPr>
              <a:lvl1pPr lvl="0">
                <a:defRPr sz="1200"/>
              </a:lvl1pPr>
            </a:lstStyle>
            <a:p>
              <a:pPr lvl="0" algn="l"/>
              <a:r>
                <a:rPr lang="bg-BG" sz="200" noProof="1" smtClean="0">
                  <a:ln w="0">
                    <a:noFill/>
                  </a:ln>
                  <a:solidFill>
                    <a:schemeClr val="bg1"/>
                  </a:solidFill>
                  <a:effectLst/>
                </a:rPr>
                <a:t>безплатен SEO курс - оптимизация за търсачки</a:t>
              </a:r>
              <a:endParaRPr lang="bg-BG" sz="200" noProof="1">
                <a:ln w="0">
                  <a:noFill/>
                </a:ln>
                <a:solidFill>
                  <a:schemeClr val="bg1"/>
                </a:solidFill>
                <a:effectLst/>
              </a:endParaRPr>
            </a:p>
          </p:txBody>
        </p:sp>
        <p:sp>
          <p:nvSpPr>
            <p:cNvPr id="35" name="TextBox 34">
              <a:hlinkClick r:id="rId6" tooltip="Безплатен курс &quot;Уеб дизайн с HTML, CSS и JavaScript&quot; - уроци по правене на уеб сайтове, HTML, CSS, Photoshop, JavaScript и CMS системи"/>
            </p:cNvPr>
            <p:cNvSpPr txBox="1"/>
            <p:nvPr userDrawn="1"/>
          </p:nvSpPr>
          <p:spPr>
            <a:xfrm flipH="1">
              <a:off x="1448482" y="2878556"/>
              <a:ext cx="1908837"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уроци по уеб дизайн, HTML, CSS, JavaScript, Photoshop</a:t>
              </a:r>
              <a:endParaRPr lang="bg-BG" sz="200" noProof="1">
                <a:ln w="0">
                  <a:noFill/>
                </a:ln>
                <a:solidFill>
                  <a:schemeClr val="bg1"/>
                </a:solidFill>
                <a:effectLst/>
              </a:endParaRPr>
            </a:p>
          </p:txBody>
        </p:sp>
        <p:sp>
          <p:nvSpPr>
            <p:cNvPr id="36" name="TextBox 35">
              <a:hlinkClick r:id="rId7" tooltip="Училищна софтуерна академия - безплатни уроци по програмиране и уеб дизайн"/>
            </p:cNvPr>
            <p:cNvSpPr txBox="1"/>
            <p:nvPr userDrawn="1"/>
          </p:nvSpPr>
          <p:spPr>
            <a:xfrm flipH="1">
              <a:off x="1636239" y="1946534"/>
              <a:ext cx="1747592" cy="1210412"/>
            </a:xfrm>
            <a:prstGeom prst="rect">
              <a:avLst/>
            </a:prstGeom>
            <a:grpFill/>
          </p:spPr>
          <p:txBody>
            <a:bodyPr wrap="none" rtlCol="0">
              <a:spAutoFit/>
            </a:bodyPr>
            <a:lstStyle/>
            <a:p>
              <a:pPr algn="l"/>
              <a:r>
                <a:rPr lang="bg-BG" sz="200" kern="1200" noProof="1" smtClean="0">
                  <a:ln w="0">
                    <a:noFill/>
                  </a:ln>
                  <a:solidFill>
                    <a:schemeClr val="bg1"/>
                  </a:solidFill>
                  <a:effectLst/>
                  <a:latin typeface="Corbel" pitchFamily="34" charset="0"/>
                  <a:ea typeface="+mn-ea"/>
                  <a:cs typeface="+mn-cs"/>
                </a:rPr>
                <a:t>уроци по програмиране и уеб дизайн за ученици</a:t>
              </a:r>
              <a:endParaRPr lang="bg-BG" sz="200" kern="1200" noProof="1">
                <a:ln w="0">
                  <a:noFill/>
                </a:ln>
                <a:solidFill>
                  <a:schemeClr val="bg1"/>
                </a:solidFill>
                <a:effectLst/>
                <a:latin typeface="Corbel" pitchFamily="34" charset="0"/>
                <a:ea typeface="+mn-ea"/>
                <a:cs typeface="+mn-cs"/>
              </a:endParaRPr>
            </a:p>
          </p:txBody>
        </p:sp>
        <p:sp>
          <p:nvSpPr>
            <p:cNvPr id="37" name="TextBox 36">
              <a:hlinkClick r:id="rId8" tooltip="Безплатен курс &quot;Програмиране с ASP.NET MVC&quot; - уеб технологии, бази данни, C#, .NET, ASP.NET MVC"/>
            </p:cNvPr>
            <p:cNvSpPr txBox="1"/>
            <p:nvPr userDrawn="1"/>
          </p:nvSpPr>
          <p:spPr>
            <a:xfrm flipH="1">
              <a:off x="3402824" y="2230065"/>
              <a:ext cx="1939551"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ASP.NET MVC курс – HTML, SQL, C#, .NET, ASP.NET MVC</a:t>
              </a:r>
              <a:endParaRPr lang="bg-BG" sz="200" noProof="1">
                <a:ln w="0">
                  <a:noFill/>
                </a:ln>
                <a:solidFill>
                  <a:schemeClr val="bg1"/>
                </a:solidFill>
                <a:effectLst/>
              </a:endParaRPr>
            </a:p>
          </p:txBody>
        </p:sp>
        <p:sp>
          <p:nvSpPr>
            <p:cNvPr id="38" name="TextBox 37">
              <a:hlinkClick r:id="rId9" tooltip="Безплатен курс &quot;Разработка на софтуер в Cloud среда&quot; - AppEngine, AWS, Azure"/>
            </p:cNvPr>
            <p:cNvSpPr txBox="1"/>
            <p:nvPr userDrawn="1"/>
          </p:nvSpPr>
          <p:spPr>
            <a:xfrm flipH="1">
              <a:off x="1440310" y="3574997"/>
              <a:ext cx="1881966" cy="1210412"/>
            </a:xfrm>
            <a:prstGeom prst="rect">
              <a:avLst/>
            </a:prstGeom>
            <a:grpFill/>
          </p:spPr>
          <p:txBody>
            <a:bodyPr wrap="none" rtlCol="0">
              <a:spAutoFit/>
            </a:bodyPr>
            <a:lstStyle/>
            <a:p>
              <a:r>
                <a:rPr lang="bg-BG" sz="200" kern="1200" noProof="1" smtClean="0">
                  <a:ln w="0">
                    <a:noFill/>
                  </a:ln>
                  <a:solidFill>
                    <a:schemeClr val="bg1"/>
                  </a:solidFill>
                  <a:effectLst/>
                  <a:latin typeface="Corbel" pitchFamily="34" charset="0"/>
                  <a:ea typeface="+mn-ea"/>
                  <a:cs typeface="+mn-cs"/>
                </a:rPr>
                <a:t>безплатен курс "Разработка на софтуер в cloud среда"</a:t>
              </a:r>
              <a:endParaRPr lang="bg-BG" sz="200" kern="1200" noProof="1">
                <a:ln w="0">
                  <a:noFill/>
                </a:ln>
                <a:solidFill>
                  <a:schemeClr val="bg1"/>
                </a:solidFill>
                <a:effectLst/>
                <a:latin typeface="Corbel" pitchFamily="34" charset="0"/>
                <a:ea typeface="+mn-ea"/>
                <a:cs typeface="+mn-cs"/>
              </a:endParaRPr>
            </a:p>
          </p:txBody>
        </p:sp>
        <p:sp>
          <p:nvSpPr>
            <p:cNvPr id="39" name="TextBox 38">
              <a:hlinkClick r:id="rId10" tooltip="BG Coder - онлайн състезателна система - тренировки за състезания по програмиране - online judge"/>
            </p:cNvPr>
            <p:cNvSpPr txBox="1"/>
            <p:nvPr userDrawn="1"/>
          </p:nvSpPr>
          <p:spPr>
            <a:xfrm flipH="1">
              <a:off x="3389110" y="1523999"/>
              <a:ext cx="1874287"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BG Coder - онлайн състезателна система - online judge</a:t>
              </a:r>
              <a:endParaRPr lang="bg-BG" sz="200" noProof="1">
                <a:ln w="0">
                  <a:noFill/>
                </a:ln>
                <a:solidFill>
                  <a:schemeClr val="bg1"/>
                </a:solidFill>
                <a:effectLst/>
              </a:endParaRPr>
            </a:p>
          </p:txBody>
        </p:sp>
        <p:sp>
          <p:nvSpPr>
            <p:cNvPr id="40" name="TextBox 39">
              <a:hlinkClick r:id="rId11" tooltip="Светлин Наков - курсове и уроци по програмиране, уеб дизайн, книги, обучения - безплатно"/>
            </p:cNvPr>
            <p:cNvSpPr txBox="1"/>
            <p:nvPr userDrawn="1"/>
          </p:nvSpPr>
          <p:spPr>
            <a:xfrm flipH="1">
              <a:off x="1236228" y="2649965"/>
              <a:ext cx="2123831"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курсове и уроци по програмиране, книги – безплатно от Наков</a:t>
              </a:r>
              <a:endParaRPr lang="bg-BG" sz="200" noProof="1">
                <a:ln w="0">
                  <a:noFill/>
                </a:ln>
                <a:solidFill>
                  <a:schemeClr val="bg1"/>
                </a:solidFill>
                <a:effectLst/>
              </a:endParaRPr>
            </a:p>
          </p:txBody>
        </p:sp>
        <p:sp>
          <p:nvSpPr>
            <p:cNvPr id="41" name="TextBox 40">
              <a:hlinkClick r:id="rId12" tooltip="Безплатен курс &quot;Качествен програмен код&quot;"/>
            </p:cNvPr>
            <p:cNvSpPr txBox="1"/>
            <p:nvPr userDrawn="1"/>
          </p:nvSpPr>
          <p:spPr>
            <a:xfrm flipH="1">
              <a:off x="1766855" y="3335748"/>
              <a:ext cx="1594026" cy="1210412"/>
            </a:xfrm>
            <a:prstGeom prst="rect">
              <a:avLst/>
            </a:prstGeom>
            <a:grpFill/>
          </p:spPr>
          <p:txBody>
            <a:bodyPr wrap="none" rtlCol="0">
              <a:spAutoFit/>
            </a:bodyPr>
            <a:lstStyle/>
            <a:p>
              <a:r>
                <a:rPr lang="bg-BG" sz="200" kern="1200" noProof="1" smtClean="0">
                  <a:ln w="0">
                    <a:noFill/>
                  </a:ln>
                  <a:solidFill>
                    <a:schemeClr val="bg1"/>
                  </a:solidFill>
                  <a:effectLst/>
                  <a:latin typeface="Corbel" pitchFamily="34" charset="0"/>
                  <a:ea typeface="+mn-ea"/>
                  <a:cs typeface="+mn-cs"/>
                </a:rPr>
                <a:t>безплатен курс "Качествен програмен код"</a:t>
              </a:r>
              <a:endParaRPr lang="bg-BG" sz="200" kern="1200" noProof="1">
                <a:ln w="0">
                  <a:noFill/>
                </a:ln>
                <a:solidFill>
                  <a:schemeClr val="bg1"/>
                </a:solidFill>
                <a:effectLst/>
                <a:latin typeface="Corbel" pitchFamily="34" charset="0"/>
                <a:ea typeface="+mn-ea"/>
                <a:cs typeface="+mn-cs"/>
              </a:endParaRPr>
            </a:p>
          </p:txBody>
        </p:sp>
        <p:sp>
          <p:nvSpPr>
            <p:cNvPr id="42" name="TextBox 41">
              <a:hlinkClick r:id="rId13" tooltip="Алго академия - Академия по алгоритмично програмиране - безплатни уроци по алгоритми и структури от данни, състезателно програмиране и състезания"/>
            </p:cNvPr>
            <p:cNvSpPr txBox="1"/>
            <p:nvPr userDrawn="1"/>
          </p:nvSpPr>
          <p:spPr>
            <a:xfrm flipH="1">
              <a:off x="3407676" y="2461282"/>
              <a:ext cx="1977943"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алго академия – състезателно програмиране, състезания</a:t>
              </a:r>
              <a:endParaRPr lang="bg-BG" sz="200" noProof="1">
                <a:ln w="0">
                  <a:noFill/>
                </a:ln>
                <a:solidFill>
                  <a:schemeClr val="bg1"/>
                </a:solidFill>
                <a:effectLst/>
              </a:endParaRPr>
            </a:p>
          </p:txBody>
        </p:sp>
        <p:sp>
          <p:nvSpPr>
            <p:cNvPr id="43" name="TextBox 42">
              <a:hlinkClick r:id="rId14" tooltip="Безплатен ASP.NET курс - уеб програмиране, бази данни, C#, .NET, ASP.NET"/>
            </p:cNvPr>
            <p:cNvSpPr txBox="1"/>
            <p:nvPr userDrawn="1"/>
          </p:nvSpPr>
          <p:spPr>
            <a:xfrm flipH="1">
              <a:off x="3406019" y="1985429"/>
              <a:ext cx="2181421"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ASP.NET курс - уеб програмиране, бази данни, C#, .NET, ASP.NET</a:t>
              </a:r>
              <a:endParaRPr lang="bg-BG" sz="200" noProof="1">
                <a:ln w="0">
                  <a:noFill/>
                </a:ln>
                <a:solidFill>
                  <a:schemeClr val="bg1"/>
                </a:solidFill>
                <a:effectLst/>
              </a:endParaRPr>
            </a:p>
          </p:txBody>
        </p:sp>
        <p:sp>
          <p:nvSpPr>
            <p:cNvPr id="44" name="TextBox 43">
              <a:hlinkClick r:id="rId15" tooltip="Софтуерна академия на Телерик - безплатни курсове и уроци по програмиране"/>
            </p:cNvPr>
            <p:cNvSpPr txBox="1"/>
            <p:nvPr userDrawn="1"/>
          </p:nvSpPr>
          <p:spPr>
            <a:xfrm flipH="1">
              <a:off x="1504800" y="1717933"/>
              <a:ext cx="1901159" cy="1210412"/>
            </a:xfrm>
            <a:prstGeom prst="rect">
              <a:avLst/>
            </a:prstGeom>
            <a:grpFill/>
          </p:spPr>
          <p:txBody>
            <a:bodyPr wrap="none" rtlCol="0">
              <a:spAutoFit/>
            </a:bodyPr>
            <a:lstStyle>
              <a:defPPr>
                <a:defRPr lang="en-US"/>
              </a:defPPr>
              <a:lvl1pPr>
                <a:defRPr sz="1200"/>
              </a:lvl1pPr>
            </a:lstStyle>
            <a:p>
              <a:pPr lvl="0" algn="l"/>
              <a:r>
                <a:rPr lang="bg-BG" sz="200" noProof="1" smtClean="0">
                  <a:ln w="0">
                    <a:noFill/>
                  </a:ln>
                  <a:solidFill>
                    <a:schemeClr val="bg1"/>
                  </a:solidFill>
                  <a:effectLst/>
                </a:rPr>
                <a:t>курсове и уроци по </a:t>
              </a:r>
              <a:r>
                <a:rPr lang="bg-BG" sz="200" kern="1200" noProof="1" smtClean="0">
                  <a:ln w="0">
                    <a:noFill/>
                  </a:ln>
                  <a:solidFill>
                    <a:schemeClr val="bg1"/>
                  </a:solidFill>
                  <a:effectLst/>
                  <a:latin typeface="Corbel" pitchFamily="34" charset="0"/>
                  <a:ea typeface="+mn-ea"/>
                  <a:cs typeface="+mn-cs"/>
                </a:rPr>
                <a:t>програмиране – Телерик академия</a:t>
              </a:r>
              <a:endParaRPr lang="bg-BG" sz="200" kern="1200" noProof="1">
                <a:ln w="0">
                  <a:noFill/>
                </a:ln>
                <a:solidFill>
                  <a:schemeClr val="bg1"/>
                </a:solidFill>
                <a:effectLst/>
                <a:latin typeface="Corbel" pitchFamily="34" charset="0"/>
                <a:ea typeface="+mn-ea"/>
                <a:cs typeface="+mn-cs"/>
              </a:endParaRPr>
            </a:p>
          </p:txBody>
        </p:sp>
        <p:sp>
          <p:nvSpPr>
            <p:cNvPr id="45" name="TextBox 44">
              <a:hlinkClick r:id="rId16" tooltip="Безплатен курс &quot;Разработка на мобилни приложения&quot; - iPhone, Android, Windows Phone, PhoneGap, HTML5, jQuery, AJAX"/>
            </p:cNvPr>
            <p:cNvSpPr txBox="1"/>
            <p:nvPr userDrawn="1"/>
          </p:nvSpPr>
          <p:spPr>
            <a:xfrm flipH="1">
              <a:off x="3404043" y="2718405"/>
              <a:ext cx="2058568"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курс мобилни приложения с iPhone, Android, WP7, PhoneGap</a:t>
              </a:r>
              <a:endParaRPr lang="bg-BG" sz="200" noProof="1">
                <a:ln w="0">
                  <a:noFill/>
                </a:ln>
                <a:solidFill>
                  <a:schemeClr val="bg1"/>
                </a:solidFill>
                <a:effectLst/>
              </a:endParaRPr>
            </a:p>
          </p:txBody>
        </p:sp>
        <p:sp>
          <p:nvSpPr>
            <p:cNvPr id="46" name="TextBox 45">
              <a:hlinkClick r:id="rId17" tooltip="Free C# Programming Book by Svetlin Nakov - безплатна C# книга от Светлин Наков, книга C#, книга Java, безплатна книга"/>
            </p:cNvPr>
            <p:cNvSpPr txBox="1"/>
            <p:nvPr userDrawn="1"/>
          </p:nvSpPr>
          <p:spPr>
            <a:xfrm flipH="1">
              <a:off x="1440317" y="3117785"/>
              <a:ext cx="1901159" cy="1210412"/>
            </a:xfrm>
            <a:prstGeom prst="rect">
              <a:avLst/>
            </a:prstGeom>
            <a:grpFill/>
          </p:spPr>
          <p:txBody>
            <a:bodyPr wrap="none" rtlCol="0">
              <a:spAutoFit/>
            </a:bodyPr>
            <a:lstStyle/>
            <a:p>
              <a:r>
                <a:rPr lang="bg-BG" sz="200" kern="1200" noProof="1" smtClean="0">
                  <a:ln w="0">
                    <a:noFill/>
                  </a:ln>
                  <a:solidFill>
                    <a:schemeClr val="bg1"/>
                  </a:solidFill>
                  <a:effectLst/>
                  <a:latin typeface="Corbel" pitchFamily="34" charset="0"/>
                  <a:ea typeface="+mn-ea"/>
                  <a:cs typeface="+mn-cs"/>
                </a:rPr>
                <a:t>free C# book, безплатна книга C#, книга Java, книга C#</a:t>
              </a:r>
              <a:endParaRPr lang="bg-BG" sz="200" kern="1200" noProof="1">
                <a:ln w="0">
                  <a:noFill/>
                </a:ln>
                <a:solidFill>
                  <a:schemeClr val="bg1"/>
                </a:solidFill>
                <a:effectLst/>
                <a:latin typeface="Corbel" pitchFamily="34" charset="0"/>
                <a:ea typeface="+mn-ea"/>
                <a:cs typeface="+mn-cs"/>
              </a:endParaRPr>
            </a:p>
          </p:txBody>
        </p:sp>
        <p:sp>
          <p:nvSpPr>
            <p:cNvPr id="47" name="TextBox 46">
              <a:hlinkClick r:id="rId18" tooltip="Дончо Минков - сайт за програмиране"/>
            </p:cNvPr>
            <p:cNvSpPr txBox="1"/>
            <p:nvPr userDrawn="1"/>
          </p:nvSpPr>
          <p:spPr>
            <a:xfrm flipH="1">
              <a:off x="3401370" y="2963513"/>
              <a:ext cx="1475012" cy="1210412"/>
            </a:xfrm>
            <a:prstGeom prst="rect">
              <a:avLst/>
            </a:prstGeom>
            <a:grpFill/>
          </p:spPr>
          <p:txBody>
            <a:bodyPr wrap="none" rtlCol="0">
              <a:spAutoFit/>
            </a:bodyPr>
            <a:lstStyle>
              <a:defPPr>
                <a:defRPr lang="en-US"/>
              </a:defPPr>
              <a:lvl1pPr>
                <a:defRPr sz="1600">
                  <a:ln w="0">
                    <a:solidFill>
                      <a:schemeClr val="tx1"/>
                    </a:solidFill>
                  </a:ln>
                  <a:effectLst/>
                </a:defRPr>
              </a:lvl1pPr>
            </a:lstStyle>
            <a:p>
              <a:pPr lvl="0"/>
              <a:r>
                <a:rPr lang="bg-BG" sz="200" noProof="1" smtClean="0">
                  <a:ln w="0">
                    <a:noFill/>
                  </a:ln>
                  <a:solidFill>
                    <a:schemeClr val="bg1"/>
                  </a:solidFill>
                </a:rPr>
                <a:t>Дончо Минков - сайт за програмиране</a:t>
              </a:r>
              <a:endParaRPr lang="bg-BG" sz="200" noProof="1">
                <a:ln w="0">
                  <a:noFill/>
                </a:ln>
                <a:solidFill>
                  <a:schemeClr val="bg1"/>
                </a:solidFill>
              </a:endParaRPr>
            </a:p>
          </p:txBody>
        </p:sp>
        <p:sp>
          <p:nvSpPr>
            <p:cNvPr id="48" name="TextBox 47">
              <a:hlinkClick r:id="rId19" tooltip="Николай Костов - блог за програмиране"/>
            </p:cNvPr>
            <p:cNvSpPr txBox="1"/>
            <p:nvPr userDrawn="1"/>
          </p:nvSpPr>
          <p:spPr>
            <a:xfrm flipH="1">
              <a:off x="3401423" y="3217864"/>
              <a:ext cx="1513403" cy="1210412"/>
            </a:xfrm>
            <a:prstGeom prst="rect">
              <a:avLst/>
            </a:prstGeom>
            <a:grpFill/>
          </p:spPr>
          <p:txBody>
            <a:bodyPr wrap="none" rtlCol="0">
              <a:spAutoFit/>
            </a:bodyPr>
            <a:lstStyle/>
            <a:p>
              <a:pPr algn="l"/>
              <a:r>
                <a:rPr lang="bg-BG" sz="200" kern="1200" noProof="1" smtClean="0">
                  <a:ln w="0">
                    <a:noFill/>
                  </a:ln>
                  <a:solidFill>
                    <a:schemeClr val="bg1"/>
                  </a:solidFill>
                  <a:effectLst/>
                  <a:latin typeface="Corbel" pitchFamily="34" charset="0"/>
                  <a:ea typeface="+mn-ea"/>
                  <a:cs typeface="+mn-cs"/>
                </a:rPr>
                <a:t>Николай Костов - блог за програмиране</a:t>
              </a:r>
              <a:endParaRPr lang="bg-BG" sz="200" kern="1200" noProof="1">
                <a:ln w="0">
                  <a:noFill/>
                </a:ln>
                <a:solidFill>
                  <a:schemeClr val="bg1"/>
                </a:solidFill>
                <a:effectLst/>
                <a:latin typeface="Corbel" pitchFamily="34" charset="0"/>
                <a:ea typeface="+mn-ea"/>
                <a:cs typeface="+mn-cs"/>
              </a:endParaRPr>
            </a:p>
          </p:txBody>
        </p:sp>
        <p:sp>
          <p:nvSpPr>
            <p:cNvPr id="49" name="TextBox 48">
              <a:hlinkClick r:id="rId20" tooltip="безплатен C# курс в софтуерната академия на Наков"/>
            </p:cNvPr>
            <p:cNvSpPr txBox="1"/>
            <p:nvPr userDrawn="1"/>
          </p:nvSpPr>
          <p:spPr>
            <a:xfrm flipH="1">
              <a:off x="3398079" y="3548402"/>
              <a:ext cx="1359837" cy="1210412"/>
            </a:xfrm>
            <a:prstGeom prst="rect">
              <a:avLst/>
            </a:prstGeom>
            <a:grpFill/>
          </p:spPr>
          <p:txBody>
            <a:bodyPr wrap="none" rtlCol="0">
              <a:spAutoFit/>
            </a:bodyPr>
            <a:lstStyle>
              <a:defPPr>
                <a:defRPr lang="en-US"/>
              </a:defPPr>
              <a:lvl1pPr>
                <a:defRPr sz="1600">
                  <a:ln w="0">
                    <a:solidFill>
                      <a:schemeClr val="tx1"/>
                    </a:solidFill>
                  </a:ln>
                  <a:effectLst/>
                </a:defRPr>
              </a:lvl1pPr>
            </a:lstStyle>
            <a:p>
              <a:pPr lvl="0"/>
              <a:r>
                <a:rPr lang="bg-BG" sz="200" noProof="1" smtClean="0">
                  <a:ln w="0">
                    <a:noFill/>
                  </a:ln>
                  <a:solidFill>
                    <a:schemeClr val="bg1"/>
                  </a:solidFill>
                </a:rPr>
                <a:t>C# курс, програмиране, безплатно</a:t>
              </a:r>
              <a:endParaRPr lang="bg-BG" sz="200" noProof="1">
                <a:ln w="0">
                  <a:noFill/>
                </a:ln>
                <a:solidFill>
                  <a:schemeClr val="bg1"/>
                </a:solidFill>
              </a:endParaRPr>
            </a:p>
          </p:txBody>
        </p:sp>
      </p:grpSp>
      <p:sp>
        <p:nvSpPr>
          <p:cNvPr id="7" name="Title 1"/>
          <p:cNvSpPr>
            <a:spLocks noGrp="1"/>
          </p:cNvSpPr>
          <p:nvPr>
            <p:ph type="title" hasCustomPrompt="1"/>
          </p:nvPr>
        </p:nvSpPr>
        <p:spPr>
          <a:xfrm>
            <a:off x="1828800" y="152400"/>
            <a:ext cx="7086600" cy="838200"/>
          </a:xfrm>
          <a:prstGeom prst="rect">
            <a:avLst/>
          </a:prstGeom>
        </p:spPr>
        <p:txBody>
          <a:bodyPr anchor="ctr" anchorCtr="0">
            <a:noAutofit/>
          </a:bodyPr>
          <a:lstStyle>
            <a:lvl1pPr algn="r" rtl="0" eaLnBrk="0" fontAlgn="base" hangingPunct="0">
              <a:lnSpc>
                <a:spcPts val="4000"/>
              </a:lnSpc>
              <a:spcBef>
                <a:spcPct val="0"/>
              </a:spcBef>
              <a:spcAft>
                <a:spcPct val="0"/>
              </a:spcAft>
              <a:defRPr lang="en-US" sz="4000" b="1" kern="1200" baseline="0" dirty="0">
                <a:ln w="500">
                  <a:noFill/>
                </a:ln>
                <a:solidFill>
                  <a:schemeClr val="tx2"/>
                </a:solidFill>
                <a:effectLst>
                  <a:outerShdw blurRad="38100" dist="38100" dir="2700000" algn="tl">
                    <a:srgbClr val="000000">
                      <a:alpha val="43137"/>
                    </a:srgbClr>
                  </a:outerShdw>
                  <a:reflection blurRad="12700" stA="20000" endPos="50000" dist="12700" dir="5400000" sy="-100000" algn="bl" rotWithShape="0"/>
                </a:effectLst>
                <a:latin typeface="+mj-lt"/>
                <a:ea typeface="+mj-ea"/>
                <a:cs typeface="+mj-cs"/>
              </a:defRPr>
            </a:lvl1pPr>
          </a:lstStyle>
          <a:p>
            <a:r>
              <a:rPr lang="en-US" dirty="0" smtClean="0"/>
              <a:t>Presentation Title</a:t>
            </a:r>
            <a:endParaRPr lang="en-US" dirty="0"/>
          </a:p>
        </p:txBody>
      </p:sp>
      <p:sp>
        <p:nvSpPr>
          <p:cNvPr id="9" name="TextBox 8">
            <a:hlinkClick r:id="rId2" tooltip="Форум за програмиране и уеб дизайн - дискусии, съвети, въпроси и отговори @ Софтуерна академия на Телерик"/>
          </p:cNvPr>
          <p:cNvSpPr txBox="1"/>
          <p:nvPr userDrawn="1"/>
        </p:nvSpPr>
        <p:spPr>
          <a:xfrm rot="12041701" flipH="1">
            <a:off x="7471619" y="3840481"/>
            <a:ext cx="890352" cy="1569660"/>
          </a:xfrm>
          <a:prstGeom prst="rect">
            <a:avLst/>
          </a:prstGeom>
          <a:noFill/>
        </p:spPr>
        <p:txBody>
          <a:bodyPr wrap="square" rtlCol="0">
            <a:spAutoFit/>
            <a:scene3d>
              <a:camera prst="orthographicFront"/>
              <a:lightRig rig="threePt" dir="t"/>
            </a:scene3d>
            <a:sp3d extrusionH="57150">
              <a:bevelT w="38100" h="38100"/>
            </a:sp3d>
          </a:bodyPr>
          <a:lstStyle/>
          <a:p>
            <a:r>
              <a:rPr lang="en-US" sz="9600" b="1" dirty="0" smtClean="0">
                <a:solidFill>
                  <a:schemeClr val="tx1">
                    <a:lumMod val="75000"/>
                  </a:schemeClr>
                </a:solidFill>
                <a:effectLst>
                  <a:reflection blurRad="6350" stA="55000" endA="300" endPos="45500" dir="5400000" sy="-100000" algn="bl" rotWithShape="0"/>
                </a:effectLst>
              </a:rPr>
              <a:t>?</a:t>
            </a:r>
            <a:endParaRPr lang="en-US" sz="9600" b="1" dirty="0">
              <a:solidFill>
                <a:schemeClr val="tx1">
                  <a:lumMod val="75000"/>
                </a:schemeClr>
              </a:solidFill>
              <a:effectLst>
                <a:reflection blurRad="6350" stA="55000" endA="300" endPos="45500" dir="5400000" sy="-100000" algn="bl" rotWithShape="0"/>
              </a:effectLst>
            </a:endParaRPr>
          </a:p>
        </p:txBody>
      </p:sp>
      <p:sp>
        <p:nvSpPr>
          <p:cNvPr id="11" name="TextBox 10">
            <a:hlinkClick r:id="rId4" tooltip="Програмиране за деца - безплатно в Телерик кидс академия"/>
          </p:cNvPr>
          <p:cNvSpPr txBox="1"/>
          <p:nvPr userDrawn="1"/>
        </p:nvSpPr>
        <p:spPr>
          <a:xfrm rot="9535351" flipH="1">
            <a:off x="923386" y="1861198"/>
            <a:ext cx="673363" cy="1446550"/>
          </a:xfrm>
          <a:prstGeom prst="rect">
            <a:avLst/>
          </a:prstGeom>
          <a:noFill/>
        </p:spPr>
        <p:txBody>
          <a:bodyPr wrap="square" rtlCol="0">
            <a:spAutoFit/>
            <a:scene3d>
              <a:camera prst="isometricOffAxis1Right"/>
              <a:lightRig rig="threePt" dir="t"/>
            </a:scene3d>
            <a:sp3d extrusionH="57150">
              <a:bevelT w="38100" h="38100"/>
            </a:sp3d>
          </a:bodyPr>
          <a:lstStyle/>
          <a:p>
            <a:r>
              <a:rPr lang="en-US" sz="8800" dirty="0" smtClean="0">
                <a:solidFill>
                  <a:schemeClr val="accent5">
                    <a:lumMod val="60000"/>
                    <a:lumOff val="40000"/>
                  </a:schemeClr>
                </a:solidFill>
                <a:effectLst>
                  <a:reflection blurRad="6350" stA="55000" endA="300" endPos="45500" dir="5400000" sy="-100000" algn="bl" rotWithShape="0"/>
                </a:effectLst>
              </a:rPr>
              <a:t>?</a:t>
            </a:r>
            <a:endParaRPr lang="en-US" sz="8800" dirty="0">
              <a:solidFill>
                <a:schemeClr val="accent5">
                  <a:lumMod val="60000"/>
                  <a:lumOff val="40000"/>
                </a:schemeClr>
              </a:solidFill>
              <a:effectLst>
                <a:reflection blurRad="6350" stA="55000" endA="300" endPos="45500" dir="5400000" sy="-100000" algn="bl" rotWithShape="0"/>
              </a:effectLst>
            </a:endParaRPr>
          </a:p>
        </p:txBody>
      </p:sp>
      <p:sp>
        <p:nvSpPr>
          <p:cNvPr id="12" name="TextBox 11">
            <a:hlinkClick r:id="rId5" tooltip="Безплатен SEO курс - оптимизация за търсачки, уроци по SEO"/>
          </p:cNvPr>
          <p:cNvSpPr txBox="1"/>
          <p:nvPr userDrawn="1"/>
        </p:nvSpPr>
        <p:spPr>
          <a:xfrm rot="16938170" flipH="1">
            <a:off x="4905823" y="966542"/>
            <a:ext cx="859648" cy="1992899"/>
          </a:xfrm>
          <a:prstGeom prst="rect">
            <a:avLst/>
          </a:prstGeom>
          <a:noFill/>
        </p:spPr>
        <p:txBody>
          <a:bodyPr wrap="square" rtlCol="0">
            <a:spAutoFit/>
            <a:scene3d>
              <a:camera prst="orthographicFront"/>
              <a:lightRig rig="threePt" dir="t"/>
            </a:scene3d>
            <a:sp3d extrusionH="57150">
              <a:bevelT w="38100" h="38100"/>
            </a:sp3d>
          </a:bodyPr>
          <a:lstStyle/>
          <a:p>
            <a:r>
              <a:rPr lang="en-US" sz="11500" b="1" dirty="0" smtClean="0">
                <a:solidFill>
                  <a:srgbClr val="FF831D"/>
                </a:solidFill>
                <a:effectLst>
                  <a:reflection blurRad="6350" stA="55000" endA="300" endPos="45500" dir="5400000" sy="-100000" algn="bl" rotWithShape="0"/>
                </a:effectLst>
              </a:rPr>
              <a:t>?</a:t>
            </a:r>
            <a:endParaRPr lang="en-US" sz="11500" b="1" dirty="0">
              <a:solidFill>
                <a:srgbClr val="FF831D"/>
              </a:solidFill>
              <a:effectLst>
                <a:reflection blurRad="6350" stA="55000" endA="300" endPos="45500" dir="5400000" sy="-100000" algn="bl" rotWithShape="0"/>
              </a:effectLst>
            </a:endParaRPr>
          </a:p>
        </p:txBody>
      </p:sp>
      <p:sp>
        <p:nvSpPr>
          <p:cNvPr id="13" name="TextBox 12">
            <a:hlinkClick r:id="rId6" tooltip="Безплатен курс &quot;Уеб дизайн с HTML, CSS и JavaScript&quot; - уроци по правене на уеб сайтове, HTML, CSS, Photoshop, JavaScript и CMS системи"/>
          </p:cNvPr>
          <p:cNvSpPr txBox="1"/>
          <p:nvPr userDrawn="1"/>
        </p:nvSpPr>
        <p:spPr>
          <a:xfrm rot="19836951" flipH="1">
            <a:off x="7379010" y="1495154"/>
            <a:ext cx="949687" cy="2062103"/>
          </a:xfrm>
          <a:prstGeom prst="rect">
            <a:avLst/>
          </a:prstGeom>
          <a:noFill/>
        </p:spPr>
        <p:txBody>
          <a:bodyPr wrap="square" rtlCol="0">
            <a:spAutoFit/>
            <a:scene3d>
              <a:camera prst="orthographicFront"/>
              <a:lightRig rig="glow" dir="tl">
                <a:rot lat="0" lon="0" rev="5400000"/>
              </a:lightRig>
            </a:scene3d>
            <a:sp3d contourW="12700">
              <a:bevelT w="25400" h="25400"/>
              <a:contourClr>
                <a:schemeClr val="accent6">
                  <a:shade val="73000"/>
                </a:schemeClr>
              </a:contourClr>
            </a:sp3d>
          </a:bodyPr>
          <a:lstStyle/>
          <a:p>
            <a:r>
              <a:rPr lang="en-US" sz="12800" b="1" dirty="0" smtClean="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innerShdw blurRad="63500" dist="50800" dir="8100000">
                    <a:prstClr val="black">
                      <a:alpha val="50000"/>
                    </a:prstClr>
                  </a:innerShdw>
                  <a:reflection blurRad="6350" stA="55000" endA="300" endPos="45500" dir="5400000" sy="-100000" algn="bl" rotWithShape="0"/>
                </a:effectLst>
              </a:rPr>
              <a:t>?</a:t>
            </a:r>
            <a:endParaRPr lang="en-US" sz="12800" b="1"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innerShdw blurRad="63500" dist="50800" dir="8100000">
                  <a:prstClr val="black">
                    <a:alpha val="50000"/>
                  </a:prstClr>
                </a:innerShdw>
                <a:reflection blurRad="6350" stA="55000" endA="300" endPos="45500" dir="5400000" sy="-100000" algn="bl" rotWithShape="0"/>
              </a:effectLst>
            </a:endParaRPr>
          </a:p>
        </p:txBody>
      </p:sp>
      <p:sp>
        <p:nvSpPr>
          <p:cNvPr id="14" name="TextBox 13">
            <a:hlinkClick r:id="rId7" tooltip="Училищна софтуерна академия - безплатни уроци по програмиране и уеб дизайн"/>
          </p:cNvPr>
          <p:cNvSpPr txBox="1"/>
          <p:nvPr userDrawn="1"/>
        </p:nvSpPr>
        <p:spPr>
          <a:xfrm rot="2233443" flipH="1">
            <a:off x="2139218" y="940065"/>
            <a:ext cx="445351" cy="954107"/>
          </a:xfrm>
          <a:prstGeom prst="rect">
            <a:avLst/>
          </a:prstGeom>
          <a:noFill/>
        </p:spPr>
        <p:txBody>
          <a:bodyPr wrap="square" rtlCol="0">
            <a:spAutoFit/>
            <a:scene3d>
              <a:camera prst="perspectiveHeroicExtremeLeftFacing"/>
              <a:lightRig rig="threePt" dir="t"/>
            </a:scene3d>
            <a:sp3d extrusionH="57150">
              <a:bevelT w="38100" h="38100"/>
            </a:sp3d>
          </a:bodyPr>
          <a:lstStyle/>
          <a:p>
            <a:r>
              <a:rPr lang="en-US" sz="5600" dirty="0" smtClean="0">
                <a:solidFill>
                  <a:schemeClr val="tx2">
                    <a:lumMod val="75000"/>
                  </a:schemeClr>
                </a:solidFill>
                <a:effectLst>
                  <a:reflection blurRad="6350" stA="55000" endA="300" endPos="45500" dir="5400000" sy="-100000" algn="bl" rotWithShape="0"/>
                </a:effectLst>
              </a:rPr>
              <a:t>?</a:t>
            </a:r>
            <a:endParaRPr lang="en-US" sz="5600" dirty="0">
              <a:solidFill>
                <a:schemeClr val="tx2">
                  <a:lumMod val="75000"/>
                </a:schemeClr>
              </a:solidFill>
              <a:effectLst>
                <a:reflection blurRad="6350" stA="55000" endA="300" endPos="45500" dir="5400000" sy="-100000" algn="bl" rotWithShape="0"/>
              </a:effectLst>
            </a:endParaRPr>
          </a:p>
        </p:txBody>
      </p:sp>
      <p:sp>
        <p:nvSpPr>
          <p:cNvPr id="15" name="TextBox 14">
            <a:hlinkClick r:id="rId8" tooltip="Безплатен курс &quot;Програмиране с ASP.NET MVC&quot; - уеб технологии, бази данни, C#, .NET, ASP.NET MVC"/>
          </p:cNvPr>
          <p:cNvSpPr txBox="1"/>
          <p:nvPr userDrawn="1"/>
        </p:nvSpPr>
        <p:spPr>
          <a:xfrm rot="8530737" flipH="1">
            <a:off x="4757100" y="4722613"/>
            <a:ext cx="643173" cy="1569660"/>
          </a:xfrm>
          <a:prstGeom prst="rect">
            <a:avLst/>
          </a:prstGeom>
          <a:noFill/>
        </p:spPr>
        <p:txBody>
          <a:bodyPr wrap="square" rtlCol="0">
            <a:spAutoFit/>
            <a:scene3d>
              <a:camera prst="orthographicFront"/>
              <a:lightRig rig="threePt" dir="t"/>
            </a:scene3d>
            <a:sp3d extrusionH="57150">
              <a:bevelT w="38100" h="38100"/>
            </a:sp3d>
          </a:bodyPr>
          <a:lstStyle/>
          <a:p>
            <a:r>
              <a:rPr lang="en-US" sz="9600" dirty="0" smtClean="0">
                <a:solidFill>
                  <a:srgbClr val="FF4A37"/>
                </a:solidFill>
                <a:effectLst>
                  <a:reflection blurRad="6350" stA="60000" endA="900" endPos="60000" dist="29997" dir="5400000" sy="-100000" algn="bl" rotWithShape="0"/>
                </a:effectLst>
              </a:rPr>
              <a:t>?</a:t>
            </a:r>
            <a:endParaRPr lang="en-US" sz="9600" dirty="0">
              <a:solidFill>
                <a:srgbClr val="FF4A37"/>
              </a:solidFill>
              <a:effectLst>
                <a:reflection blurRad="6350" stA="60000" endA="900" endPos="60000" dist="29997" dir="5400000" sy="-100000" algn="bl" rotWithShape="0"/>
              </a:effectLst>
            </a:endParaRPr>
          </a:p>
        </p:txBody>
      </p:sp>
      <p:sp>
        <p:nvSpPr>
          <p:cNvPr id="16" name="TextBox 15">
            <a:hlinkClick r:id="rId9" tooltip="Безплатен курс &quot;Разработка на софтуер в Cloud среда&quot; - AppEngine, AWS, Azure"/>
          </p:cNvPr>
          <p:cNvSpPr txBox="1"/>
          <p:nvPr userDrawn="1"/>
        </p:nvSpPr>
        <p:spPr>
          <a:xfrm rot="12627025" flipH="1">
            <a:off x="2910497" y="4405707"/>
            <a:ext cx="386488" cy="646331"/>
          </a:xfrm>
          <a:prstGeom prst="rect">
            <a:avLst/>
          </a:prstGeom>
          <a:noFill/>
        </p:spPr>
        <p:txBody>
          <a:bodyPr wrap="square" rtlCol="0">
            <a:spAutoFit/>
            <a:scene3d>
              <a:camera prst="orthographicFront"/>
              <a:lightRig rig="threePt" dir="t"/>
            </a:scene3d>
            <a:sp3d extrusionH="57150">
              <a:bevelT w="38100" h="38100"/>
            </a:sp3d>
          </a:bodyPr>
          <a:lstStyle/>
          <a:p>
            <a:r>
              <a:rPr lang="en-US" sz="3600" dirty="0" smtClean="0">
                <a:solidFill>
                  <a:schemeClr val="tx2">
                    <a:lumMod val="40000"/>
                    <a:lumOff val="60000"/>
                  </a:schemeClr>
                </a:solidFill>
                <a:effectLst>
                  <a:reflection blurRad="6350" stA="55000" endA="300" endPos="45500" dir="5400000" sy="-100000" algn="bl" rotWithShape="0"/>
                </a:effectLst>
              </a:rPr>
              <a:t>?</a:t>
            </a:r>
            <a:endParaRPr lang="en-US" sz="3600" dirty="0">
              <a:solidFill>
                <a:schemeClr val="tx2">
                  <a:lumMod val="40000"/>
                  <a:lumOff val="60000"/>
                </a:schemeClr>
              </a:solidFill>
              <a:effectLst>
                <a:reflection blurRad="6350" stA="55000" endA="300" endPos="45500" dir="5400000" sy="-100000" algn="bl" rotWithShape="0"/>
              </a:effectLst>
            </a:endParaRPr>
          </a:p>
        </p:txBody>
      </p:sp>
      <p:sp>
        <p:nvSpPr>
          <p:cNvPr id="17" name="TextBox 16">
            <a:hlinkClick r:id="rId10" tooltip="BG Coder - онлайн състезателна система - тренировки за състезания по програмиране - online judge"/>
          </p:cNvPr>
          <p:cNvSpPr txBox="1"/>
          <p:nvPr userDrawn="1"/>
        </p:nvSpPr>
        <p:spPr>
          <a:xfrm rot="1186146" flipH="1">
            <a:off x="6185957" y="4125718"/>
            <a:ext cx="499379" cy="1107996"/>
          </a:xfrm>
          <a:prstGeom prst="rect">
            <a:avLst/>
          </a:prstGeom>
          <a:noFill/>
        </p:spPr>
        <p:txBody>
          <a:bodyPr wrap="square" rtlCol="0">
            <a:spAutoFit/>
            <a:scene3d>
              <a:camera prst="orthographicFront"/>
              <a:lightRig rig="threePt" dir="t"/>
            </a:scene3d>
            <a:sp3d extrusionH="57150">
              <a:bevelT w="69850" h="69850" prst="divot"/>
            </a:sp3d>
          </a:bodyPr>
          <a:lstStyle/>
          <a:p>
            <a:r>
              <a:rPr lang="en-US" sz="6600" dirty="0" smtClean="0">
                <a:solidFill>
                  <a:srgbClr val="9966FF"/>
                </a:solidFill>
                <a:effectLst>
                  <a:reflection blurRad="6350" stA="55000" endA="300" endPos="45500" dir="5400000" sy="-100000" algn="bl" rotWithShape="0"/>
                </a:effectLst>
              </a:rPr>
              <a:t>?</a:t>
            </a:r>
            <a:endParaRPr lang="en-US" sz="6600" dirty="0">
              <a:solidFill>
                <a:srgbClr val="9966FF"/>
              </a:solidFill>
              <a:effectLst>
                <a:reflection blurRad="6350" stA="55000" endA="300" endPos="45500" dir="5400000" sy="-100000" algn="bl" rotWithShape="0"/>
              </a:effectLst>
            </a:endParaRPr>
          </a:p>
        </p:txBody>
      </p:sp>
      <p:sp>
        <p:nvSpPr>
          <p:cNvPr id="18" name="TextBox 17">
            <a:hlinkClick r:id="rId11" tooltip="Светлин Наков - курсове и уроци по програмиране, уеб дизайн, книги, обучения - безплатно"/>
          </p:cNvPr>
          <p:cNvSpPr txBox="1"/>
          <p:nvPr userDrawn="1"/>
        </p:nvSpPr>
        <p:spPr>
          <a:xfrm rot="19460650" flipH="1">
            <a:off x="3150206" y="1979501"/>
            <a:ext cx="489197" cy="769441"/>
          </a:xfrm>
          <a:prstGeom prst="rect">
            <a:avLst/>
          </a:prstGeom>
          <a:noFill/>
        </p:spPr>
        <p:txBody>
          <a:bodyPr wrap="square" rtlCol="0">
            <a:prstTxWarp prst="textInflate">
              <a:avLst/>
            </a:prstTxWarp>
            <a:spAutoFit/>
            <a:scene3d>
              <a:camera prst="perspectiveRelaxedModerately"/>
              <a:lightRig rig="threePt" dir="t"/>
            </a:scene3d>
            <a:sp3d extrusionH="57150">
              <a:bevelT w="38100" h="38100"/>
            </a:sp3d>
          </a:bodyPr>
          <a:lstStyle/>
          <a:p>
            <a:r>
              <a:rPr lang="en-US" sz="4400" dirty="0" smtClean="0">
                <a:solidFill>
                  <a:srgbClr val="FF6699"/>
                </a:solidFill>
                <a:effectLst>
                  <a:reflection blurRad="6350" stA="55000" endA="300" endPos="45500" dir="5400000" sy="-100000" algn="bl" rotWithShape="0"/>
                </a:effectLst>
              </a:rPr>
              <a:t>?</a:t>
            </a:r>
            <a:endParaRPr lang="en-US" sz="4400" dirty="0">
              <a:solidFill>
                <a:srgbClr val="FF6699"/>
              </a:solidFill>
              <a:effectLst>
                <a:reflection blurRad="6350" stA="55000" endA="300" endPos="45500" dir="5400000" sy="-100000" algn="bl" rotWithShape="0"/>
              </a:effectLst>
            </a:endParaRPr>
          </a:p>
        </p:txBody>
      </p:sp>
      <p:sp>
        <p:nvSpPr>
          <p:cNvPr id="19" name="TextBox 18">
            <a:hlinkClick r:id="rId12" tooltip="Безплатен курс &quot;Качествен програмен код&quot;"/>
          </p:cNvPr>
          <p:cNvSpPr txBox="1"/>
          <p:nvPr userDrawn="1"/>
        </p:nvSpPr>
        <p:spPr>
          <a:xfrm rot="18277140" flipH="1">
            <a:off x="405234" y="3272336"/>
            <a:ext cx="413607" cy="646331"/>
          </a:xfrm>
          <a:prstGeom prst="rect">
            <a:avLst/>
          </a:prstGeom>
          <a:noFill/>
        </p:spPr>
        <p:txBody>
          <a:bodyPr wrap="square" rtlCol="0">
            <a:spAutoFit/>
            <a:scene3d>
              <a:camera prst="orthographicFront"/>
              <a:lightRig rig="threePt" dir="t"/>
            </a:scene3d>
            <a:sp3d extrusionH="57150">
              <a:bevelT w="38100" h="38100"/>
            </a:sp3d>
          </a:bodyPr>
          <a:lstStyle/>
          <a:p>
            <a:r>
              <a:rPr lang="en-US" sz="3600" dirty="0" smtClean="0">
                <a:solidFill>
                  <a:schemeClr val="tx2">
                    <a:lumMod val="40000"/>
                    <a:lumOff val="60000"/>
                  </a:schemeClr>
                </a:solidFill>
                <a:effectLst>
                  <a:reflection blurRad="6350" stA="55000" endA="300" endPos="45500" dir="5400000" sy="-100000" algn="bl" rotWithShape="0"/>
                </a:effectLst>
              </a:rPr>
              <a:t>?</a:t>
            </a:r>
            <a:endParaRPr lang="en-US" sz="3600" dirty="0">
              <a:solidFill>
                <a:schemeClr val="tx2">
                  <a:lumMod val="40000"/>
                  <a:lumOff val="60000"/>
                </a:schemeClr>
              </a:solidFill>
              <a:effectLst>
                <a:reflection blurRad="6350" stA="55000" endA="300" endPos="45500" dir="5400000" sy="-100000" algn="bl" rotWithShape="0"/>
              </a:effectLst>
            </a:endParaRPr>
          </a:p>
        </p:txBody>
      </p:sp>
      <p:sp>
        <p:nvSpPr>
          <p:cNvPr id="20" name="TextBox 19">
            <a:hlinkClick r:id="rId13" tooltip="Алго академия - Академия по алгоритмично програмиране - безплатни уроци по алгоритми и структури от данни, състезателно програмиране и състезания"/>
          </p:cNvPr>
          <p:cNvSpPr txBox="1"/>
          <p:nvPr userDrawn="1"/>
        </p:nvSpPr>
        <p:spPr>
          <a:xfrm rot="18695734" flipH="1">
            <a:off x="3127407" y="5396299"/>
            <a:ext cx="548101" cy="1015663"/>
          </a:xfrm>
          <a:prstGeom prst="rect">
            <a:avLst/>
          </a:prstGeom>
          <a:noFill/>
        </p:spPr>
        <p:txBody>
          <a:bodyPr wrap="square" rtlCol="0">
            <a:spAutoFit/>
          </a:bodyPr>
          <a:lstStyle/>
          <a:p>
            <a:r>
              <a:rPr lang="en-US" sz="60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a:t>
            </a:r>
            <a:endParaRPr lang="en-US" sz="60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
        <p:nvSpPr>
          <p:cNvPr id="21" name="TextBox 20">
            <a:hlinkClick r:id="rId14" tooltip="Безплатен ASP.NET курс - уеб програмиране, бази данни, C#, .NET, ASP.NET"/>
          </p:cNvPr>
          <p:cNvSpPr txBox="1"/>
          <p:nvPr userDrawn="1"/>
        </p:nvSpPr>
        <p:spPr>
          <a:xfrm rot="10134629" flipH="1">
            <a:off x="6730680" y="5522529"/>
            <a:ext cx="444390" cy="707886"/>
          </a:xfrm>
          <a:prstGeom prst="rect">
            <a:avLst/>
          </a:prstGeom>
          <a:noFill/>
        </p:spPr>
        <p:txBody>
          <a:bodyPr wrap="square" rtlCol="0">
            <a:spAutoFit/>
            <a:scene3d>
              <a:camera prst="orthographicFront"/>
              <a:lightRig rig="threePt" dir="t"/>
            </a:scene3d>
            <a:sp3d extrusionH="57150">
              <a:bevelT w="38100" h="38100"/>
            </a:sp3d>
          </a:bodyPr>
          <a:lstStyle/>
          <a:p>
            <a:r>
              <a:rPr lang="en-US" sz="4000" dirty="0" smtClean="0">
                <a:solidFill>
                  <a:schemeClr val="accent4">
                    <a:lumMod val="60000"/>
                    <a:lumOff val="40000"/>
                  </a:schemeClr>
                </a:solidFill>
                <a:effectLst>
                  <a:reflection blurRad="6350" stA="55000" endA="300" endPos="45500" dir="5400000" sy="-100000" algn="bl" rotWithShape="0"/>
                </a:effectLst>
              </a:rPr>
              <a:t>?</a:t>
            </a:r>
            <a:endParaRPr lang="en-US" sz="4000" dirty="0">
              <a:solidFill>
                <a:schemeClr val="accent4">
                  <a:lumMod val="60000"/>
                  <a:lumOff val="40000"/>
                </a:schemeClr>
              </a:solidFill>
              <a:effectLst>
                <a:reflection blurRad="6350" stA="55000" endA="300" endPos="45500" dir="5400000" sy="-100000" algn="bl" rotWithShape="0"/>
              </a:effectLst>
            </a:endParaRPr>
          </a:p>
        </p:txBody>
      </p:sp>
      <p:sp>
        <p:nvSpPr>
          <p:cNvPr id="22" name="TextBox 21">
            <a:hlinkClick r:id="rId15" tooltip="Софтуерна академия на Телерик - безплатни курсове и уроци по програмиране"/>
          </p:cNvPr>
          <p:cNvSpPr txBox="1"/>
          <p:nvPr userDrawn="1"/>
        </p:nvSpPr>
        <p:spPr>
          <a:xfrm rot="12126217" flipH="1">
            <a:off x="559977" y="930479"/>
            <a:ext cx="387894" cy="707886"/>
          </a:xfrm>
          <a:prstGeom prst="rect">
            <a:avLst/>
          </a:prstGeom>
          <a:noFill/>
        </p:spPr>
        <p:txBody>
          <a:bodyPr wrap="square" rtlCol="0">
            <a:spAutoFit/>
            <a:scene3d>
              <a:camera prst="orthographicFront"/>
              <a:lightRig rig="soft" dir="t">
                <a:rot lat="0" lon="0" rev="10800000"/>
              </a:lightRig>
            </a:scene3d>
            <a:sp3d>
              <a:bevelT w="27940" h="12700"/>
              <a:contourClr>
                <a:srgbClr val="DDDDDD"/>
              </a:contourClr>
            </a:sp3d>
          </a:bodyPr>
          <a:lstStyle/>
          <a:p>
            <a:r>
              <a:rPr lang="en-US" sz="4000" b="1" spc="150" dirty="0" smtClean="0">
                <a:ln w="11430"/>
                <a:solidFill>
                  <a:schemeClr val="accent4">
                    <a:lumMod val="60000"/>
                    <a:lumOff val="40000"/>
                  </a:schemeClr>
                </a:solidFill>
                <a:effectLst>
                  <a:outerShdw blurRad="25400" algn="tl" rotWithShape="0">
                    <a:srgbClr val="000000">
                      <a:alpha val="43000"/>
                    </a:srgbClr>
                  </a:outerShdw>
                </a:effectLst>
              </a:rPr>
              <a:t>?</a:t>
            </a:r>
            <a:endParaRPr lang="en-US" sz="4000" b="1" spc="150" dirty="0">
              <a:ln w="11430"/>
              <a:solidFill>
                <a:schemeClr val="accent4">
                  <a:lumMod val="60000"/>
                  <a:lumOff val="40000"/>
                </a:schemeClr>
              </a:solidFill>
              <a:effectLst>
                <a:outerShdw blurRad="25400" algn="tl" rotWithShape="0">
                  <a:srgbClr val="000000">
                    <a:alpha val="43000"/>
                  </a:srgbClr>
                </a:outerShdw>
              </a:effectLst>
            </a:endParaRPr>
          </a:p>
        </p:txBody>
      </p:sp>
      <p:sp>
        <p:nvSpPr>
          <p:cNvPr id="23" name="TextBox 22">
            <a:hlinkClick r:id="rId16" tooltip="Безплатен курс &quot;Разработка на мобилни приложения&quot; - iPhone, Android, Windows Phone, PhoneGap, HTML5, jQuery, AJAX"/>
          </p:cNvPr>
          <p:cNvSpPr txBox="1"/>
          <p:nvPr userDrawn="1"/>
        </p:nvSpPr>
        <p:spPr>
          <a:xfrm rot="20840689" flipH="1">
            <a:off x="8186733" y="5517701"/>
            <a:ext cx="357408" cy="646331"/>
          </a:xfrm>
          <a:prstGeom prst="rect">
            <a:avLst/>
          </a:prstGeom>
          <a:noFill/>
        </p:spPr>
        <p:txBody>
          <a:bodyPr wrap="square" rtlCol="0">
            <a:spAutoFit/>
          </a:bodyPr>
          <a:lstStyle/>
          <a:p>
            <a:r>
              <a:rPr lang="en-US" sz="3600" b="1" dirty="0" smtClean="0">
                <a:ln w="19050">
                  <a:solidFill>
                    <a:schemeClr val="accent4">
                      <a:lumMod val="75000"/>
                      <a:alpha val="50000"/>
                    </a:schemeClr>
                  </a:solidFill>
                  <a:prstDash val="solid"/>
                  <a:miter lim="800000"/>
                </a:ln>
                <a:solidFill>
                  <a:schemeClr val="accent4">
                    <a:lumMod val="20000"/>
                    <a:lumOff val="80000"/>
                    <a:alpha val="25000"/>
                  </a:schemeClr>
                </a:solidFill>
                <a:effectLst>
                  <a:outerShdw blurRad="25500" dist="23000" dir="7020000" algn="tl">
                    <a:srgbClr val="000000">
                      <a:alpha val="50000"/>
                    </a:srgbClr>
                  </a:outerShdw>
                </a:effectLst>
              </a:rPr>
              <a:t>?</a:t>
            </a:r>
            <a:endParaRPr lang="en-US" sz="4000" b="1" dirty="0">
              <a:ln w="19050">
                <a:solidFill>
                  <a:schemeClr val="accent4">
                    <a:lumMod val="75000"/>
                    <a:alpha val="50000"/>
                  </a:schemeClr>
                </a:solidFill>
                <a:prstDash val="solid"/>
                <a:miter lim="800000"/>
              </a:ln>
              <a:solidFill>
                <a:schemeClr val="accent4">
                  <a:lumMod val="20000"/>
                  <a:lumOff val="80000"/>
                  <a:alpha val="25000"/>
                </a:schemeClr>
              </a:solidFill>
              <a:effectLst>
                <a:outerShdw blurRad="25500" dist="23000" dir="7020000" algn="tl">
                  <a:srgbClr val="000000">
                    <a:alpha val="50000"/>
                  </a:srgbClr>
                </a:outerShdw>
              </a:effectLst>
            </a:endParaRPr>
          </a:p>
        </p:txBody>
      </p:sp>
      <p:sp>
        <p:nvSpPr>
          <p:cNvPr id="24" name="TextBox 23">
            <a:hlinkClick r:id="rId17" tooltip="Free C# Programming Book by Svetlin Nakov - безплатна C# книга от Светлин Наков, книга C#, книга Java, безплатна книга"/>
          </p:cNvPr>
          <p:cNvSpPr txBox="1"/>
          <p:nvPr userDrawn="1"/>
        </p:nvSpPr>
        <p:spPr>
          <a:xfrm rot="15426793" flipH="1">
            <a:off x="1145826" y="4072253"/>
            <a:ext cx="369652" cy="769441"/>
          </a:xfrm>
          <a:prstGeom prst="rect">
            <a:avLst/>
          </a:prstGeom>
          <a:noFill/>
        </p:spPr>
        <p:txBody>
          <a:bodyPr wrap="square" rtlCol="0">
            <a:spAutoFit/>
            <a:scene3d>
              <a:camera prst="orthographicFront"/>
              <a:lightRig rig="threePt" dir="t"/>
            </a:scene3d>
            <a:sp3d extrusionH="57150">
              <a:bevelT w="38100" h="38100"/>
            </a:sp3d>
          </a:bodyPr>
          <a:lstStyle/>
          <a:p>
            <a:r>
              <a:rPr lang="en-US" sz="4400" dirty="0" smtClean="0">
                <a:ln>
                  <a:solidFill>
                    <a:schemeClr val="accent2">
                      <a:lumMod val="40000"/>
                      <a:lumOff val="60000"/>
                    </a:schemeClr>
                  </a:solidFill>
                </a:ln>
                <a:solidFill>
                  <a:schemeClr val="accent6">
                    <a:lumMod val="60000"/>
                    <a:lumOff val="40000"/>
                  </a:schemeClr>
                </a:solidFill>
                <a:effectLst>
                  <a:reflection blurRad="6350" stA="55000" endA="300" endPos="45500" dir="5400000" sy="-100000" algn="bl" rotWithShape="0"/>
                </a:effectLst>
              </a:rPr>
              <a:t>?</a:t>
            </a:r>
            <a:endParaRPr lang="en-US" sz="4400" dirty="0">
              <a:ln>
                <a:solidFill>
                  <a:schemeClr val="accent2">
                    <a:lumMod val="40000"/>
                    <a:lumOff val="60000"/>
                  </a:schemeClr>
                </a:solidFill>
              </a:ln>
              <a:solidFill>
                <a:schemeClr val="accent6">
                  <a:lumMod val="60000"/>
                  <a:lumOff val="40000"/>
                </a:schemeClr>
              </a:solidFill>
              <a:effectLst>
                <a:reflection blurRad="6350" stA="55000" endA="300" endPos="45500" dir="5400000" sy="-100000" algn="bl" rotWithShape="0"/>
              </a:effectLst>
            </a:endParaRPr>
          </a:p>
        </p:txBody>
      </p:sp>
      <p:sp>
        <p:nvSpPr>
          <p:cNvPr id="25" name="TextBox 24">
            <a:hlinkClick r:id="rId18" tooltip="Дончо Минков - сайт за програмиране"/>
          </p:cNvPr>
          <p:cNvSpPr txBox="1"/>
          <p:nvPr userDrawn="1"/>
        </p:nvSpPr>
        <p:spPr>
          <a:xfrm rot="11071760" flipH="1">
            <a:off x="6518175" y="1140358"/>
            <a:ext cx="345408" cy="523220"/>
          </a:xfrm>
          <a:prstGeom prst="rect">
            <a:avLst/>
          </a:prstGeom>
          <a:noFill/>
        </p:spPr>
        <p:txBody>
          <a:bodyPr wrap="square" rtlCol="0">
            <a:spAutoFit/>
            <a:scene3d>
              <a:camera prst="orthographicFront"/>
              <a:lightRig rig="threePt" dir="t"/>
            </a:scene3d>
            <a:sp3d extrusionH="57150">
              <a:bevelT w="38100" h="38100"/>
            </a:sp3d>
          </a:bodyPr>
          <a:lstStyle/>
          <a:p>
            <a:r>
              <a:rPr lang="en-US" sz="2800" dirty="0" smtClean="0">
                <a:ln>
                  <a:solidFill>
                    <a:schemeClr val="tx1">
                      <a:lumMod val="75000"/>
                    </a:schemeClr>
                  </a:solidFill>
                </a:ln>
                <a:solidFill>
                  <a:schemeClr val="accent4">
                    <a:lumMod val="60000"/>
                    <a:lumOff val="40000"/>
                  </a:schemeClr>
                </a:solidFill>
                <a:effectLst>
                  <a:reflection blurRad="6350" stA="55000" endA="300" endPos="45500" dir="5400000" sy="-100000" algn="bl" rotWithShape="0"/>
                </a:effectLst>
              </a:rPr>
              <a:t>?</a:t>
            </a:r>
            <a:endParaRPr lang="en-US" sz="2800" dirty="0">
              <a:ln>
                <a:solidFill>
                  <a:schemeClr val="tx1">
                    <a:lumMod val="75000"/>
                  </a:schemeClr>
                </a:solidFill>
              </a:ln>
              <a:solidFill>
                <a:schemeClr val="accent4">
                  <a:lumMod val="60000"/>
                  <a:lumOff val="40000"/>
                </a:schemeClr>
              </a:solidFill>
              <a:effectLst>
                <a:reflection blurRad="6350" stA="55000" endA="300" endPos="45500" dir="5400000" sy="-100000" algn="bl" rotWithShape="0"/>
              </a:effectLst>
            </a:endParaRPr>
          </a:p>
        </p:txBody>
      </p:sp>
      <p:sp>
        <p:nvSpPr>
          <p:cNvPr id="26" name="TextBox 25">
            <a:hlinkClick r:id="rId19" tooltip="Николай Костов - блог за програмиране"/>
          </p:cNvPr>
          <p:cNvSpPr txBox="1"/>
          <p:nvPr userDrawn="1"/>
        </p:nvSpPr>
        <p:spPr>
          <a:xfrm rot="300526" flipH="1">
            <a:off x="3902297" y="1278821"/>
            <a:ext cx="345408" cy="523220"/>
          </a:xfrm>
          <a:prstGeom prst="rect">
            <a:avLst/>
          </a:prstGeom>
          <a:noFill/>
        </p:spPr>
        <p:txBody>
          <a:bodyPr wrap="square" rtlCol="0">
            <a:spAutoFit/>
            <a:scene3d>
              <a:camera prst="orthographicFront"/>
              <a:lightRig rig="threePt" dir="t"/>
            </a:scene3d>
            <a:sp3d extrusionH="57150">
              <a:bevelT w="38100" h="38100"/>
            </a:sp3d>
          </a:bodyPr>
          <a:lstStyle/>
          <a:p>
            <a:r>
              <a:rPr lang="en-US" sz="2800" b="1" dirty="0" smtClean="0">
                <a:ln w="31550" cmpd="sng">
                  <a:solidFill>
                    <a:schemeClr val="tx2">
                      <a:lumMod val="20000"/>
                      <a:lumOff val="80000"/>
                    </a:schemeClr>
                  </a:solidFill>
                  <a:prstDash val="solid"/>
                </a:ln>
                <a:solidFill>
                  <a:schemeClr val="tx1">
                    <a:lumMod val="20000"/>
                    <a:lumOff val="80000"/>
                  </a:schemeClr>
                </a:solidFill>
                <a:effectLst>
                  <a:outerShdw blurRad="50800" dist="40000" dir="5400000" algn="tl" rotWithShape="0">
                    <a:srgbClr val="000000">
                      <a:shade val="5000"/>
                      <a:satMod val="120000"/>
                      <a:alpha val="33000"/>
                    </a:srgbClr>
                  </a:outerShdw>
                </a:effectLst>
              </a:rPr>
              <a:t>?</a:t>
            </a:r>
            <a:endParaRPr lang="en-US" sz="2800" dirty="0">
              <a:ln w="31550" cmpd="sng">
                <a:solidFill>
                  <a:schemeClr val="tx2">
                    <a:lumMod val="20000"/>
                    <a:lumOff val="80000"/>
                  </a:schemeClr>
                </a:solidFill>
                <a:prstDash val="solid"/>
              </a:ln>
              <a:solidFill>
                <a:schemeClr val="tx1">
                  <a:lumMod val="20000"/>
                  <a:lumOff val="80000"/>
                </a:schemeClr>
              </a:solidFill>
              <a:effectLst>
                <a:reflection blurRad="6350" stA="55000" endA="300" endPos="45500" dir="5400000" sy="-100000" algn="bl" rotWithShape="0"/>
              </a:effectLst>
            </a:endParaRPr>
          </a:p>
        </p:txBody>
      </p:sp>
      <p:sp>
        <p:nvSpPr>
          <p:cNvPr id="27" name="TextBox 26">
            <a:hlinkClick r:id="rId20" tooltip="C# курс - програмиране, уроци, видео, лекции от Наков"/>
          </p:cNvPr>
          <p:cNvSpPr txBox="1"/>
          <p:nvPr userDrawn="1"/>
        </p:nvSpPr>
        <p:spPr>
          <a:xfrm rot="2086872" flipH="1">
            <a:off x="8330354" y="1359227"/>
            <a:ext cx="444390" cy="584775"/>
          </a:xfrm>
          <a:prstGeom prst="rect">
            <a:avLst/>
          </a:prstGeom>
          <a:noFill/>
        </p:spPr>
        <p:txBody>
          <a:bodyPr wrap="square" rtlCol="0">
            <a:spAutoFit/>
            <a:scene3d>
              <a:camera prst="orthographicFront"/>
              <a:lightRig rig="threePt" dir="t"/>
            </a:scene3d>
            <a:sp3d extrusionH="57150">
              <a:bevelT w="38100" h="38100"/>
            </a:sp3d>
          </a:bodyPr>
          <a:lstStyle/>
          <a:p>
            <a:r>
              <a:rPr lang="en-US" sz="3200" dirty="0" smtClean="0">
                <a:ln>
                  <a:solidFill>
                    <a:schemeClr val="accent1">
                      <a:lumMod val="40000"/>
                      <a:lumOff val="60000"/>
                    </a:schemeClr>
                  </a:solidFill>
                </a:ln>
                <a:solidFill>
                  <a:schemeClr val="accent4">
                    <a:lumMod val="60000"/>
                    <a:lumOff val="40000"/>
                  </a:schemeClr>
                </a:solidFill>
                <a:effectLst>
                  <a:reflection blurRad="6350" stA="55000" endA="300" endPos="45500" dir="5400000" sy="-100000" algn="bl" rotWithShape="0"/>
                </a:effectLst>
              </a:rPr>
              <a:t>?</a:t>
            </a:r>
            <a:endParaRPr lang="en-US" sz="3200" dirty="0">
              <a:ln>
                <a:solidFill>
                  <a:schemeClr val="accent1">
                    <a:lumMod val="40000"/>
                    <a:lumOff val="60000"/>
                  </a:schemeClr>
                </a:solidFill>
              </a:ln>
              <a:solidFill>
                <a:schemeClr val="accent4">
                  <a:lumMod val="60000"/>
                  <a:lumOff val="40000"/>
                </a:schemeClr>
              </a:solidFill>
              <a:effectLst>
                <a:reflection blurRad="6350" stA="55000" endA="300" endPos="45500" dir="5400000" sy="-100000" algn="bl" rotWithShape="0"/>
              </a:effectLst>
            </a:endParaRPr>
          </a:p>
        </p:txBody>
      </p:sp>
      <p:sp>
        <p:nvSpPr>
          <p:cNvPr id="28" name="Rectangle 27"/>
          <p:cNvSpPr/>
          <p:nvPr userDrawn="1"/>
        </p:nvSpPr>
        <p:spPr>
          <a:xfrm>
            <a:off x="1828800" y="2903716"/>
            <a:ext cx="5486400" cy="1261884"/>
          </a:xfrm>
          <a:prstGeom prst="rect">
            <a:avLst/>
          </a:prstGeom>
        </p:spPr>
        <p:txBody>
          <a:bodyPr wrap="none" lIns="0" tIns="0" rIns="0" bIns="0" anchor="ctr" anchorCtr="0">
            <a:noAutofit/>
            <a:scene3d>
              <a:camera prst="orthographicFront"/>
              <a:lightRig rig="soft" dir="t">
                <a:rot lat="0" lon="0" rev="10800000"/>
              </a:lightRig>
            </a:scene3d>
            <a:sp3d>
              <a:bevelT w="27940" h="12700"/>
              <a:contourClr>
                <a:srgbClr val="DDDDDD"/>
              </a:contourClr>
            </a:sp3d>
          </a:bodyPr>
          <a:lstStyle/>
          <a:p>
            <a:pPr marL="0" lvl="0" indent="0" algn="ctr" eaLnBrk="0" hangingPunct="0">
              <a:lnSpc>
                <a:spcPct val="100000"/>
              </a:lnSpc>
              <a:spcBef>
                <a:spcPts val="0"/>
              </a:spcBef>
              <a:spcAft>
                <a:spcPts val="0"/>
              </a:spcAft>
              <a:buClr>
                <a:schemeClr val="accent5">
                  <a:lumMod val="40000"/>
                  <a:lumOff val="60000"/>
                </a:schemeClr>
              </a:buClr>
              <a:buSzPct val="70000"/>
              <a:buFont typeface="Wingdings 2" pitchFamily="18" charset="2"/>
              <a:buNone/>
            </a:pPr>
            <a:r>
              <a:rPr lang="en-US" sz="7600" b="1" spc="150" noProof="0" dirty="0" smtClean="0">
                <a:ln w="11430"/>
                <a:solidFill>
                  <a:schemeClr val="tx1">
                    <a:lumMod val="40000"/>
                    <a:lumOff val="60000"/>
                  </a:schemeClr>
                </a:solidFill>
                <a:effectLst>
                  <a:outerShdw blurRad="25400" algn="tl" rotWithShape="0">
                    <a:srgbClr val="000000">
                      <a:alpha val="43000"/>
                    </a:srgbClr>
                  </a:outerShdw>
                </a:effectLst>
                <a:latin typeface="+mn-lt"/>
              </a:rPr>
              <a:t>Questions?</a:t>
            </a:r>
            <a:endParaRPr lang="en-US" sz="7600" b="1" spc="150" dirty="0">
              <a:ln w="11430"/>
              <a:solidFill>
                <a:schemeClr val="tx1">
                  <a:lumMod val="40000"/>
                  <a:lumOff val="60000"/>
                </a:schemeClr>
              </a:solidFill>
              <a:effectLst>
                <a:outerShdw blurRad="25400" algn="tl" rotWithShape="0">
                  <a:srgbClr val="000000">
                    <a:alpha val="43000"/>
                  </a:srgbClr>
                </a:outerShdw>
              </a:effectLst>
              <a:latin typeface="+mn-lt"/>
            </a:endParaRPr>
          </a:p>
        </p:txBody>
      </p:sp>
      <p:sp>
        <p:nvSpPr>
          <p:cNvPr id="29" name="Text Placeholder 29"/>
          <p:cNvSpPr>
            <a:spLocks noGrp="1"/>
          </p:cNvSpPr>
          <p:nvPr>
            <p:ph type="body" sz="quarter" idx="10" hasCustomPrompt="1"/>
          </p:nvPr>
        </p:nvSpPr>
        <p:spPr>
          <a:xfrm>
            <a:off x="6807131" y="6400800"/>
            <a:ext cx="2218556" cy="369332"/>
          </a:xfrm>
          <a:prstGeom prst="rect">
            <a:avLst/>
          </a:prstGeom>
        </p:spPr>
        <p:txBody>
          <a:bodyPr wrap="none">
            <a:spAutoFit/>
          </a:bodyPr>
          <a:lstStyle>
            <a:lvl1pPr marL="0" indent="0" algn="r">
              <a:buNone/>
              <a:defRPr sz="1800"/>
            </a:lvl1pPr>
          </a:lstStyle>
          <a:p>
            <a:pPr lvl="0"/>
            <a:r>
              <a:rPr lang="en-US" dirty="0" smtClean="0"/>
              <a:t>Course web site URL</a:t>
            </a:r>
            <a:endParaRPr lang="en-US" dirty="0"/>
          </a:p>
        </p:txBody>
      </p:sp>
      <p:sp>
        <p:nvSpPr>
          <p:cNvPr id="10" name="TextBox 9">
            <a:hlinkClick r:id="rId3" tooltip="Курсове и уроци по програмиране, уеб дизайн, разработка на софтуер и информационни технологии - лекции, видео уроци, обучения - безплатно"/>
          </p:cNvPr>
          <p:cNvSpPr txBox="1"/>
          <p:nvPr userDrawn="1"/>
        </p:nvSpPr>
        <p:spPr>
          <a:xfrm rot="2456848" flipH="1">
            <a:off x="968763" y="4970087"/>
            <a:ext cx="859648" cy="1569660"/>
          </a:xfrm>
          <a:prstGeom prst="rect">
            <a:avLst/>
          </a:prstGeom>
          <a:noFill/>
        </p:spPr>
        <p:txBody>
          <a:bodyPr wrap="square" rtlCol="0">
            <a:spAutoFit/>
            <a:scene3d>
              <a:camera prst="orthographicFront"/>
              <a:lightRig rig="threePt" dir="t"/>
            </a:scene3d>
            <a:sp3d extrusionH="57150">
              <a:bevelT w="38100" h="38100"/>
            </a:sp3d>
          </a:bodyPr>
          <a:lstStyle/>
          <a:p>
            <a:pPr>
              <a:lnSpc>
                <a:spcPct val="80000"/>
              </a:lnSpc>
            </a:pPr>
            <a:r>
              <a:rPr lang="en-US" sz="12000" b="1" dirty="0" smtClean="0">
                <a:solidFill>
                  <a:srgbClr val="FFBF8B"/>
                </a:solidFill>
                <a:effectLst>
                  <a:reflection blurRad="6350" stA="55000" endA="300" endPos="45500" dir="5400000" sy="-100000" algn="bl" rotWithShape="0"/>
                </a:effectLst>
                <a:latin typeface="Cambria" pitchFamily="18" charset="0"/>
              </a:rPr>
              <a:t>?</a:t>
            </a:r>
            <a:endParaRPr lang="en-US" sz="12000" b="1" dirty="0">
              <a:solidFill>
                <a:srgbClr val="FFBF8B"/>
              </a:solidFill>
              <a:effectLst>
                <a:reflection blurRad="6350" stA="55000" endA="300" endPos="45500" dir="5400000" sy="-100000" algn="bl" rotWithShape="0"/>
              </a:effectLst>
              <a:latin typeface="Cambria" pitchFamily="18" charset="0"/>
            </a:endParaRPr>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11" Type="http://schemas.microsoft.com/office/2007/relationships/hdphoto" Target="../media/hdphoto1.wdp"/><Relationship Id="rId5" Type="http://schemas.openxmlformats.org/officeDocument/2006/relationships/slideLayout" Target="../slideLayouts/slideLayout5.xml"/><Relationship Id="rId10" Type="http://schemas.openxmlformats.org/officeDocument/2006/relationships/image" Target="../media/image4.png"/><Relationship Id="rId4" Type="http://schemas.openxmlformats.org/officeDocument/2006/relationships/slideLayout" Target="../slideLayouts/slideLayout4.xml"/><Relationship Id="rId9"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0"/>
            <a:ext cx="914399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3"/>
          <p:cNvPicPr>
            <a:picLocks noChangeAspect="1" noChangeArrowheads="1"/>
          </p:cNvPicPr>
          <p:nvPr/>
        </p:nvPicPr>
        <p:blipFill>
          <a:blip r:embed="rId8" cstate="email">
            <a:extLst>
              <a:ext uri="{28A0092B-C50C-407E-A947-70E740481C1C}">
                <a14:useLocalDpi xmlns:a14="http://schemas.microsoft.com/office/drawing/2010/main" val="0"/>
              </a:ext>
            </a:extLst>
          </a:blip>
          <a:srcRect/>
          <a:stretch>
            <a:fillRect/>
          </a:stretch>
        </p:blipFill>
        <p:spPr bwMode="auto">
          <a:xfrm>
            <a:off x="0" y="63500"/>
            <a:ext cx="9144000" cy="5907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9" name="Picture 2"/>
          <p:cNvPicPr>
            <a:picLocks noChangeAspect="1" noChangeArrowheads="1"/>
          </p:cNvPicPr>
          <p:nvPr/>
        </p:nvPicPr>
        <p:blipFill>
          <a:blip r:embed="rId9" cstate="email">
            <a:extLst>
              <a:ext uri="{28A0092B-C50C-407E-A947-70E740481C1C}">
                <a14:useLocalDpi xmlns:a14="http://schemas.microsoft.com/office/drawing/2010/main" val="0"/>
              </a:ext>
            </a:extLst>
          </a:blip>
          <a:srcRect/>
          <a:stretch>
            <a:fillRect/>
          </a:stretch>
        </p:blipFill>
        <p:spPr bwMode="auto">
          <a:xfrm>
            <a:off x="0" y="247650"/>
            <a:ext cx="9144000" cy="4833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6" name="Picture 2"/>
          <p:cNvPicPr>
            <a:picLocks noChangeAspect="1" noChangeArrowheads="1"/>
          </p:cNvPicPr>
          <p:nvPr/>
        </p:nvPicPr>
        <p:blipFill>
          <a:blip r:embed="rId10">
            <a:extLst>
              <a:ext uri="{BEBA8EAE-BF5A-486C-A8C5-ECC9F3942E4B}">
                <a14:imgProps xmlns:a14="http://schemas.microsoft.com/office/drawing/2010/main">
                  <a14:imgLayer r:embed="rId11">
                    <a14:imgEffect>
                      <a14:brightnessContrast bright="20000"/>
                    </a14:imgEffect>
                  </a14:imgLayer>
                </a14:imgProps>
              </a:ext>
              <a:ext uri="{28A0092B-C50C-407E-A947-70E740481C1C}">
                <a14:useLocalDpi xmlns:a14="http://schemas.microsoft.com/office/drawing/2010/main" val="0"/>
              </a:ext>
            </a:extLst>
          </a:blip>
          <a:stretch>
            <a:fillRect/>
          </a:stretch>
        </p:blipFill>
        <p:spPr bwMode="auto">
          <a:xfrm>
            <a:off x="152400" y="228600"/>
            <a:ext cx="1714500" cy="428625"/>
          </a:xfrm>
          <a:prstGeom prst="rect">
            <a:avLst/>
          </a:prstGeom>
          <a:noFill/>
          <a:effectLst>
            <a:outerShdw blurRad="127000" sx="101000" sy="101000" algn="ctr" rotWithShape="0">
              <a:schemeClr val="tx1">
                <a:lumMod val="20000"/>
                <a:lumOff val="80000"/>
                <a:alpha val="75000"/>
              </a:schemeClr>
            </a:outerShdw>
          </a:effectLst>
          <a:extLst>
            <a:ext uri="{909E8E84-426E-40DD-AFC4-6F175D3DCCD1}">
              <a14:hiddenFill xmlns:a14="http://schemas.microsoft.com/office/drawing/2010/main">
                <a:solidFill>
                  <a:srgbClr val="FFFFFF"/>
                </a:solidFill>
              </a14:hiddenFill>
            </a:ext>
          </a:extLst>
        </p:spPr>
      </p:pic>
    </p:spTree>
  </p:cSld>
  <p:clrMap bg1="dk1" tx1="lt1" bg2="dk2" tx2="lt2" accent1="accent1" accent2="accent2" accent3="accent3" accent4="accent4" accent5="accent5" accent6="accent6" hlink="hlink" folHlink="folHlink"/>
  <p:sldLayoutIdLst>
    <p:sldLayoutId id="2147483701" r:id="rId1"/>
    <p:sldLayoutId id="2147483688" r:id="rId2"/>
    <p:sldLayoutId id="2147483704" r:id="rId3"/>
    <p:sldLayoutId id="2147483689" r:id="rId4"/>
    <p:sldLayoutId id="2147483703" r:id="rId5"/>
  </p:sldLayoutIdLst>
  <p:timing>
    <p:tnLst>
      <p:par>
        <p:cTn id="1" dur="indefinite" restart="never" nodeType="tmRoot"/>
      </p:par>
    </p:tnLst>
  </p:timing>
  <p:hf hdr="0" ftr="0" dt="0"/>
  <p:txStyles>
    <p:titleStyle>
      <a:lvl1pPr algn="r" rtl="0" eaLnBrk="0" fontAlgn="base" hangingPunct="0">
        <a:lnSpc>
          <a:spcPts val="4400"/>
        </a:lnSpc>
        <a:spcBef>
          <a:spcPct val="0"/>
        </a:spcBef>
        <a:spcAft>
          <a:spcPct val="0"/>
        </a:spcAft>
        <a:defRPr sz="4400" b="1" kern="1200" baseline="0">
          <a:ln w="500">
            <a:noFill/>
          </a:ln>
          <a:solidFill>
            <a:schemeClr val="tx2"/>
          </a:solidFill>
          <a:effectLst>
            <a:outerShdw blurRad="38100" dist="38100" dir="2700000" algn="tl">
              <a:srgbClr val="000000">
                <a:alpha val="43137"/>
              </a:srgbClr>
            </a:outerShdw>
            <a:reflection blurRad="6350" stA="55000" endA="300" endPos="45500" dir="5400000" sy="-100000" algn="bl" rotWithShape="0"/>
          </a:effectLst>
          <a:latin typeface="+mj-lt"/>
          <a:ea typeface="+mj-ea"/>
          <a:cs typeface="+mj-cs"/>
        </a:defRPr>
      </a:lvl1pPr>
      <a:lvl2pPr algn="r" rtl="0" eaLnBrk="0" fontAlgn="base" hangingPunct="0">
        <a:spcBef>
          <a:spcPct val="0"/>
        </a:spcBef>
        <a:spcAft>
          <a:spcPct val="0"/>
        </a:spcAft>
        <a:defRPr sz="3000" b="1">
          <a:solidFill>
            <a:schemeClr val="tx2"/>
          </a:solidFill>
          <a:latin typeface="Corbel" pitchFamily="34" charset="0"/>
        </a:defRPr>
      </a:lvl2pPr>
      <a:lvl3pPr algn="r" rtl="0" eaLnBrk="0" fontAlgn="base" hangingPunct="0">
        <a:spcBef>
          <a:spcPct val="0"/>
        </a:spcBef>
        <a:spcAft>
          <a:spcPct val="0"/>
        </a:spcAft>
        <a:defRPr sz="3000" b="1">
          <a:solidFill>
            <a:schemeClr val="tx2"/>
          </a:solidFill>
          <a:latin typeface="Corbel" pitchFamily="34" charset="0"/>
        </a:defRPr>
      </a:lvl3pPr>
      <a:lvl4pPr algn="r" rtl="0" eaLnBrk="0" fontAlgn="base" hangingPunct="0">
        <a:spcBef>
          <a:spcPct val="0"/>
        </a:spcBef>
        <a:spcAft>
          <a:spcPct val="0"/>
        </a:spcAft>
        <a:defRPr sz="3000" b="1">
          <a:solidFill>
            <a:schemeClr val="tx2"/>
          </a:solidFill>
          <a:latin typeface="Corbel" pitchFamily="34" charset="0"/>
        </a:defRPr>
      </a:lvl4pPr>
      <a:lvl5pPr algn="r" rtl="0" eaLnBrk="0" fontAlgn="base" hangingPunct="0">
        <a:spcBef>
          <a:spcPct val="0"/>
        </a:spcBef>
        <a:spcAft>
          <a:spcPct val="0"/>
        </a:spcAft>
        <a:defRPr sz="3000" b="1">
          <a:solidFill>
            <a:schemeClr val="tx2"/>
          </a:solidFill>
          <a:latin typeface="Corbel" pitchFamily="34" charset="0"/>
        </a:defRPr>
      </a:lvl5pPr>
      <a:lvl6pPr marL="457200" algn="r" rtl="0" fontAlgn="base">
        <a:spcBef>
          <a:spcPct val="0"/>
        </a:spcBef>
        <a:spcAft>
          <a:spcPct val="0"/>
        </a:spcAft>
        <a:defRPr sz="3000" b="1">
          <a:solidFill>
            <a:schemeClr val="tx2"/>
          </a:solidFill>
          <a:latin typeface="Corbel" pitchFamily="34" charset="0"/>
        </a:defRPr>
      </a:lvl6pPr>
      <a:lvl7pPr marL="914400" algn="r" rtl="0" fontAlgn="base">
        <a:spcBef>
          <a:spcPct val="0"/>
        </a:spcBef>
        <a:spcAft>
          <a:spcPct val="0"/>
        </a:spcAft>
        <a:defRPr sz="3000" b="1">
          <a:solidFill>
            <a:schemeClr val="tx2"/>
          </a:solidFill>
          <a:latin typeface="Corbel" pitchFamily="34" charset="0"/>
        </a:defRPr>
      </a:lvl7pPr>
      <a:lvl8pPr marL="1371600" algn="r" rtl="0" fontAlgn="base">
        <a:spcBef>
          <a:spcPct val="0"/>
        </a:spcBef>
        <a:spcAft>
          <a:spcPct val="0"/>
        </a:spcAft>
        <a:defRPr sz="3000" b="1">
          <a:solidFill>
            <a:schemeClr val="tx2"/>
          </a:solidFill>
          <a:latin typeface="Corbel" pitchFamily="34" charset="0"/>
        </a:defRPr>
      </a:lvl8pPr>
      <a:lvl9pPr marL="1828800" algn="r" rtl="0" fontAlgn="base">
        <a:spcBef>
          <a:spcPct val="0"/>
        </a:spcBef>
        <a:spcAft>
          <a:spcPct val="0"/>
        </a:spcAft>
        <a:defRPr sz="3000" b="1">
          <a:solidFill>
            <a:schemeClr val="tx2"/>
          </a:solidFill>
          <a:latin typeface="Corbel" pitchFamily="34" charset="0"/>
        </a:defRPr>
      </a:lvl9pPr>
    </p:titleStyle>
    <p:bodyStyle>
      <a:lvl1pPr marL="319088" indent="-319088" algn="l" rtl="0" eaLnBrk="0" fontAlgn="base" hangingPunct="0">
        <a:spcBef>
          <a:spcPct val="20000"/>
        </a:spcBef>
        <a:spcAft>
          <a:spcPct val="0"/>
        </a:spcAft>
        <a:buClr>
          <a:schemeClr val="accent5">
            <a:lumMod val="40000"/>
            <a:lumOff val="60000"/>
          </a:schemeClr>
        </a:buClr>
        <a:buSzPct val="70000"/>
        <a:buFont typeface="Wingdings 2" pitchFamily="18" charset="2"/>
        <a:buChar char=""/>
        <a:defRPr sz="32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1pPr>
      <a:lvl2pPr marL="630238" indent="-273050" algn="l" rtl="0" eaLnBrk="0" fontAlgn="base" hangingPunct="0">
        <a:spcBef>
          <a:spcPct val="20000"/>
        </a:spcBef>
        <a:spcAft>
          <a:spcPct val="0"/>
        </a:spcAft>
        <a:buClr>
          <a:schemeClr val="accent2">
            <a:lumMod val="60000"/>
            <a:lumOff val="40000"/>
          </a:schemeClr>
        </a:buClr>
        <a:buFont typeface="Wingdings 2" pitchFamily="18" charset="2"/>
        <a:buChar char=""/>
        <a:defRPr sz="30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2pPr>
      <a:lvl3pPr marL="922338" indent="-273050" algn="l" rtl="0" eaLnBrk="0" fontAlgn="base" hangingPunct="0">
        <a:spcBef>
          <a:spcPct val="20000"/>
        </a:spcBef>
        <a:spcAft>
          <a:spcPct val="0"/>
        </a:spcAft>
        <a:buClr>
          <a:schemeClr val="tx1">
            <a:lumMod val="50000"/>
          </a:schemeClr>
        </a:buClr>
        <a:buFont typeface="Wingdings 2" pitchFamily="18" charset="2"/>
        <a:buChar char=""/>
        <a:defRPr sz="28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3pPr>
      <a:lvl4pPr marL="1187450" indent="-228600" algn="l" rtl="0" eaLnBrk="0" fontAlgn="base" hangingPunct="0">
        <a:spcBef>
          <a:spcPct val="20000"/>
        </a:spcBef>
        <a:spcAft>
          <a:spcPct val="0"/>
        </a:spcAft>
        <a:buClr>
          <a:srgbClr val="F8BD52"/>
        </a:buClr>
        <a:buFont typeface="Wingdings 2" pitchFamily="18" charset="2"/>
        <a:buChar char=""/>
        <a:defRPr sz="26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4pPr>
      <a:lvl5pPr marL="1425575" indent="-228600" algn="l" rtl="0" eaLnBrk="0" fontAlgn="base" hangingPunct="0">
        <a:spcBef>
          <a:spcPct val="20000"/>
        </a:spcBef>
        <a:spcAft>
          <a:spcPct val="0"/>
        </a:spcAft>
        <a:buClr>
          <a:srgbClr val="46A6BD"/>
        </a:buClr>
        <a:buFont typeface="Wingdings 2" pitchFamily="18" charset="2"/>
        <a:buChar char=""/>
        <a:defRPr sz="24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5pPr>
      <a:lvl6pPr marL="1673352" indent="-228600" algn="l" rtl="0" eaLnBrk="1" latinLnBrk="0" hangingPunct="1">
        <a:spcBef>
          <a:spcPct val="20000"/>
        </a:spcBef>
        <a:buClr>
          <a:schemeClr val="accent6"/>
        </a:buClr>
        <a:buFont typeface="Wingdings 2"/>
        <a:buChar char=""/>
        <a:defRPr sz="1800" kern="1200">
          <a:solidFill>
            <a:schemeClr val="tx1"/>
          </a:solidFill>
          <a:latin typeface="+mn-lt"/>
          <a:ea typeface="+mn-ea"/>
          <a:cs typeface="+mn-cs"/>
        </a:defRPr>
      </a:lvl6pPr>
      <a:lvl7pPr marL="1911096" indent="-228600" algn="l" rtl="0" eaLnBrk="1" latinLnBrk="0" hangingPunct="1">
        <a:spcBef>
          <a:spcPct val="20000"/>
        </a:spcBef>
        <a:buClr>
          <a:schemeClr val="tx2"/>
        </a:buClr>
        <a:buFont typeface="Wingdings 2"/>
        <a:buChar char=""/>
        <a:defRPr sz="1600" kern="1200">
          <a:solidFill>
            <a:schemeClr val="tx1"/>
          </a:solidFill>
          <a:latin typeface="+mn-lt"/>
          <a:ea typeface="+mn-ea"/>
          <a:cs typeface="+mn-cs"/>
        </a:defRPr>
      </a:lvl7pPr>
      <a:lvl8pPr marL="2121408"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8pPr>
      <a:lvl9pPr marL="2322576"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9pPr>
    </p:bodyStyle>
    <p:otherStyle>
      <a:lvl1pPr marL="0" algn="l" rtl="0" eaLnBrk="1" hangingPunct="1">
        <a:defRPr kern="1200">
          <a:solidFill>
            <a:schemeClr val="tx1"/>
          </a:solidFill>
          <a:latin typeface="+mn-lt"/>
          <a:ea typeface="+mn-ea"/>
          <a:cs typeface="+mn-cs"/>
        </a:defRPr>
      </a:lvl1pPr>
      <a:lvl2pPr marL="457200" algn="l" rtl="0" eaLnBrk="1" hangingPunct="1">
        <a:defRPr kern="1200">
          <a:solidFill>
            <a:schemeClr val="tx1"/>
          </a:solidFill>
          <a:latin typeface="+mn-lt"/>
          <a:ea typeface="+mn-ea"/>
          <a:cs typeface="+mn-cs"/>
        </a:defRPr>
      </a:lvl2pPr>
      <a:lvl3pPr marL="914400" algn="l" rtl="0" eaLnBrk="1" hangingPunct="1">
        <a:defRPr kern="1200">
          <a:solidFill>
            <a:schemeClr val="tx1"/>
          </a:solidFill>
          <a:latin typeface="+mn-lt"/>
          <a:ea typeface="+mn-ea"/>
          <a:cs typeface="+mn-cs"/>
        </a:defRPr>
      </a:lvl3pPr>
      <a:lvl4pPr marL="1371600" algn="l" rtl="0" eaLnBrk="1" hangingPunct="1">
        <a:defRPr kern="1200">
          <a:solidFill>
            <a:schemeClr val="tx1"/>
          </a:solidFill>
          <a:latin typeface="+mn-lt"/>
          <a:ea typeface="+mn-ea"/>
          <a:cs typeface="+mn-cs"/>
        </a:defRPr>
      </a:lvl4pPr>
      <a:lvl5pPr marL="1828800" algn="l" rtl="0" eaLnBrk="1" hangingPunct="1">
        <a:defRPr kern="1200">
          <a:solidFill>
            <a:schemeClr val="tx1"/>
          </a:solidFill>
          <a:latin typeface="+mn-lt"/>
          <a:ea typeface="+mn-ea"/>
          <a:cs typeface="+mn-cs"/>
        </a:defRPr>
      </a:lvl5pPr>
      <a:lvl6pPr marL="2286000" algn="l" rtl="0" eaLnBrk="1" hangingPunct="1">
        <a:defRPr kern="1200">
          <a:solidFill>
            <a:schemeClr val="tx1"/>
          </a:solidFill>
          <a:latin typeface="+mn-lt"/>
          <a:ea typeface="+mn-ea"/>
          <a:cs typeface="+mn-cs"/>
        </a:defRPr>
      </a:lvl6pPr>
      <a:lvl7pPr marL="2743200" algn="l" rtl="0" eaLnBrk="1" hangingPunct="1">
        <a:defRPr kern="1200">
          <a:solidFill>
            <a:schemeClr val="tx1"/>
          </a:solidFill>
          <a:latin typeface="+mn-lt"/>
          <a:ea typeface="+mn-ea"/>
          <a:cs typeface="+mn-cs"/>
        </a:defRPr>
      </a:lvl7pPr>
      <a:lvl8pPr marL="3200400" algn="l" rtl="0" eaLnBrk="1" hangingPunct="1">
        <a:defRPr kern="1200">
          <a:solidFill>
            <a:schemeClr val="tx1"/>
          </a:solidFill>
          <a:latin typeface="+mn-lt"/>
          <a:ea typeface="+mn-ea"/>
          <a:cs typeface="+mn-cs"/>
        </a:defRPr>
      </a:lvl8pPr>
      <a:lvl9pPr marL="3657600" algn="l" rtl="0" eaLnBrk="1" hangingPunct="1">
        <a:defRPr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academy.telerik.com/"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hyperlink" Target="http://schoolacademy.telerik.com/" TargetMode="Externa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2" Type="http://schemas.openxmlformats.org/officeDocument/2006/relationships/hyperlink" Target="http://oreilly.com/catalog/csb/chapter/ch03.html"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5.jpe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hyperlink" Target="http://en.wikipedia.org/wiki/Most_significant_bit"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22.jpeg"/><Relationship Id="rId13" Type="http://schemas.openxmlformats.org/officeDocument/2006/relationships/image" Target="../media/image27.png"/><Relationship Id="rId3" Type="http://schemas.openxmlformats.org/officeDocument/2006/relationships/image" Target="../media/image17.jpeg"/><Relationship Id="rId7" Type="http://schemas.openxmlformats.org/officeDocument/2006/relationships/image" Target="../media/image21.png"/><Relationship Id="rId12" Type="http://schemas.openxmlformats.org/officeDocument/2006/relationships/image" Target="../media/image26.jpeg"/><Relationship Id="rId2" Type="http://schemas.openxmlformats.org/officeDocument/2006/relationships/image" Target="../media/image16.jpeg"/><Relationship Id="rId16" Type="http://schemas.openxmlformats.org/officeDocument/2006/relationships/image" Target="../media/image30.png"/><Relationship Id="rId1" Type="http://schemas.openxmlformats.org/officeDocument/2006/relationships/slideLayout" Target="../slideLayouts/slideLayout4.xml"/><Relationship Id="rId6" Type="http://schemas.openxmlformats.org/officeDocument/2006/relationships/image" Target="../media/image20.jpeg"/><Relationship Id="rId11" Type="http://schemas.openxmlformats.org/officeDocument/2006/relationships/image" Target="../media/image25.png"/><Relationship Id="rId5" Type="http://schemas.openxmlformats.org/officeDocument/2006/relationships/image" Target="../media/image19.jpeg"/><Relationship Id="rId15" Type="http://schemas.openxmlformats.org/officeDocument/2006/relationships/image" Target="../media/image29.png"/><Relationship Id="rId10" Type="http://schemas.openxmlformats.org/officeDocument/2006/relationships/image" Target="../media/image24.jpeg"/><Relationship Id="rId4" Type="http://schemas.openxmlformats.org/officeDocument/2006/relationships/image" Target="../media/image18.png"/><Relationship Id="rId9" Type="http://schemas.openxmlformats.org/officeDocument/2006/relationships/image" Target="../media/image23.jpeg"/><Relationship Id="rId14" Type="http://schemas.openxmlformats.org/officeDocument/2006/relationships/image" Target="../media/image28.gif"/></Relationships>
</file>

<file path=ppt/slides/_rels/slide15.xml.rels><?xml version="1.0" encoding="UTF-8" standalone="yes"?>
<Relationships xmlns="http://schemas.openxmlformats.org/package/2006/relationships"><Relationship Id="rId2" Type="http://schemas.openxmlformats.org/officeDocument/2006/relationships/hyperlink" Target="http://en.wikipedia.org/wiki/Process_state"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hyperlink" Target="http://en.wikibooks.org/wiki/Introduction_to_Software_Engineering/Print_version"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microsoft.com/office/2007/relationships/hdphoto" Target="../media/hdphoto5.wdp"/><Relationship Id="rId13" Type="http://schemas.openxmlformats.org/officeDocument/2006/relationships/image" Target="../media/image40.png"/><Relationship Id="rId3" Type="http://schemas.microsoft.com/office/2007/relationships/hdphoto" Target="../media/hdphoto3.wdp"/><Relationship Id="rId7" Type="http://schemas.openxmlformats.org/officeDocument/2006/relationships/image" Target="../media/image35.jpeg"/><Relationship Id="rId12" Type="http://schemas.openxmlformats.org/officeDocument/2006/relationships/image" Target="../media/image39.jpeg"/><Relationship Id="rId2" Type="http://schemas.openxmlformats.org/officeDocument/2006/relationships/image" Target="../media/image32.jpeg"/><Relationship Id="rId1" Type="http://schemas.openxmlformats.org/officeDocument/2006/relationships/slideLayout" Target="../slideLayouts/slideLayout4.xml"/><Relationship Id="rId6" Type="http://schemas.openxmlformats.org/officeDocument/2006/relationships/image" Target="../media/image34.jpeg"/><Relationship Id="rId11" Type="http://schemas.openxmlformats.org/officeDocument/2006/relationships/image" Target="../media/image38.jpeg"/><Relationship Id="rId5" Type="http://schemas.microsoft.com/office/2007/relationships/hdphoto" Target="../media/hdphoto4.wdp"/><Relationship Id="rId10" Type="http://schemas.openxmlformats.org/officeDocument/2006/relationships/image" Target="../media/image37.jpeg"/><Relationship Id="rId4" Type="http://schemas.openxmlformats.org/officeDocument/2006/relationships/image" Target="../media/image33.jpeg"/><Relationship Id="rId9" Type="http://schemas.openxmlformats.org/officeDocument/2006/relationships/image" Target="../media/image36.jpeg"/></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hyperlink" Target="http://en.wikipedia.org/wiki/Lossy_compression"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jpeg"/><Relationship Id="rId1" Type="http://schemas.openxmlformats.org/officeDocument/2006/relationships/slideLayout" Target="../slideLayouts/slideLayout4.xml"/><Relationship Id="rId4" Type="http://schemas.openxmlformats.org/officeDocument/2006/relationships/image" Target="../media/image4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hyperlink" Target="http://en.wikipedia.org/wiki/Rich_Text_Format"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jpeg"/><Relationship Id="rId1" Type="http://schemas.openxmlformats.org/officeDocument/2006/relationships/slideLayout" Target="../slideLayouts/slideLayout4.xml"/><Relationship Id="rId6" Type="http://schemas.openxmlformats.org/officeDocument/2006/relationships/image" Target="../media/image48.png"/><Relationship Id="rId5" Type="http://schemas.microsoft.com/office/2007/relationships/hdphoto" Target="../media/hdphoto6.wdp"/><Relationship Id="rId4" Type="http://schemas.openxmlformats.org/officeDocument/2006/relationships/image" Target="../media/image47.jpe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en.wikipedia.org/wiki/RGB_color_model" TargetMode="External"/><Relationship Id="rId2" Type="http://schemas.openxmlformats.org/officeDocument/2006/relationships/hyperlink" Target="http://www.w3schools.com/cssref/css_colors.asp"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0.jpeg"/><Relationship Id="rId7" Type="http://schemas.openxmlformats.org/officeDocument/2006/relationships/image" Target="../media/image54.png"/><Relationship Id="rId2" Type="http://schemas.openxmlformats.org/officeDocument/2006/relationships/image" Target="../media/image49.png"/><Relationship Id="rId1" Type="http://schemas.openxmlformats.org/officeDocument/2006/relationships/slideLayout" Target="../slideLayouts/slideLayout4.xml"/><Relationship Id="rId6" Type="http://schemas.openxmlformats.org/officeDocument/2006/relationships/image" Target="../media/image53.png"/><Relationship Id="rId5" Type="http://schemas.openxmlformats.org/officeDocument/2006/relationships/image" Target="../media/image52.jpeg"/><Relationship Id="rId4" Type="http://schemas.openxmlformats.org/officeDocument/2006/relationships/image" Target="../media/image51.jpe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hyperlink" Target="http://en.wikipedia.org/wiki/Database"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http://en.wikipedia.org/wiki/Megabyte" TargetMode="External"/><Relationship Id="rId2" Type="http://schemas.openxmlformats.org/officeDocument/2006/relationships/hyperlink" Target="http://en.wikipedia.org/wiki/Megabit"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56.jpe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hyperlink" Target="http://en.wikipedia.org/wiki/RSA_(cryptosystem)" TargetMode="Externa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jpeg"/><Relationship Id="rId1" Type="http://schemas.openxmlformats.org/officeDocument/2006/relationships/slideLayout" Target="../slideLayouts/slideLayout4.xml"/><Relationship Id="rId5" Type="http://schemas.openxmlformats.org/officeDocument/2006/relationships/image" Target="../media/image62.png"/><Relationship Id="rId4" Type="http://schemas.openxmlformats.org/officeDocument/2006/relationships/image" Target="../media/image6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hyperlink" Target="http://office.microsoft.com/en-nz/powerpoint-help/10-tips-to-enhance-presentations-HA001188725.aspx"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hyperlink" Target="http://en.wikipedia.org/wiki/Solid-state_drive"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image" Target="../media/image63.jpeg"/><Relationship Id="rId1" Type="http://schemas.openxmlformats.org/officeDocument/2006/relationships/slideLayout" Target="../slideLayouts/slideLayout4.xml"/><Relationship Id="rId5" Type="http://schemas.openxmlformats.org/officeDocument/2006/relationships/image" Target="../media/image66.jpeg"/><Relationship Id="rId4" Type="http://schemas.openxmlformats.org/officeDocument/2006/relationships/image" Target="../media/image65.jpe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hyperlink" Target="http://en.wikipedia.org/wiki/Streaming_media" TargetMode="External"/><Relationship Id="rId2" Type="http://schemas.openxmlformats.org/officeDocument/2006/relationships/hyperlink" Target="http://en.wikipedia.org/wiki/Stream_processing" TargetMode="Externa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image" Target="../media/image67.jpe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hyperlink" Target="http://en.wikipedia.org/wiki/IP_address" TargetMode="Externa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image" Target="../media/image69.jpeg"/><Relationship Id="rId1" Type="http://schemas.openxmlformats.org/officeDocument/2006/relationships/slideLayout" Target="../slideLayouts/slideLayout4.xml"/><Relationship Id="rId5" Type="http://schemas.openxmlformats.org/officeDocument/2006/relationships/image" Target="../media/image72.jpeg"/><Relationship Id="rId4" Type="http://schemas.openxmlformats.org/officeDocument/2006/relationships/image" Target="../media/image71.jpe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hyperlink" Target="http://en.wikipedia.org/wiki/Integrated_Services_Digital_Network" TargetMode="Externa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image" Target="../media/image73.jpeg"/><Relationship Id="rId1" Type="http://schemas.openxmlformats.org/officeDocument/2006/relationships/slideLayout" Target="../slideLayouts/slideLayout4.xml"/><Relationship Id="rId6" Type="http://schemas.openxmlformats.org/officeDocument/2006/relationships/image" Target="../media/image77.jpeg"/><Relationship Id="rId5" Type="http://schemas.openxmlformats.org/officeDocument/2006/relationships/image" Target="../media/image76.png"/><Relationship Id="rId4" Type="http://schemas.openxmlformats.org/officeDocument/2006/relationships/image" Target="../media/image75.jpeg"/></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4.xml"/><Relationship Id="rId4" Type="http://schemas.openxmlformats.org/officeDocument/2006/relationships/image" Target="../media/image11.jpe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hyperlink" Target="https://support.google.com/hangouts/answer/2944865" TargetMode="Externa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image" Target="../media/image78.jpeg"/><Relationship Id="rId1" Type="http://schemas.openxmlformats.org/officeDocument/2006/relationships/slideLayout" Target="../slideLayouts/slideLayout4.xml"/><Relationship Id="rId5" Type="http://schemas.openxmlformats.org/officeDocument/2006/relationships/image" Target="../media/image81.jpeg"/><Relationship Id="rId4" Type="http://schemas.openxmlformats.org/officeDocument/2006/relationships/image" Target="../media/image80.jpe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hyperlink" Target="http://en.wikipedia.org/wiki/Comparison_of_web_browsers" TargetMode="Externa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image" Target="../media/image82.png"/><Relationship Id="rId1" Type="http://schemas.openxmlformats.org/officeDocument/2006/relationships/slideLayout" Target="../slideLayouts/slideLayout4.xml"/><Relationship Id="rId6" Type="http://schemas.openxmlformats.org/officeDocument/2006/relationships/image" Target="../media/image85.png"/><Relationship Id="rId5" Type="http://schemas.openxmlformats.org/officeDocument/2006/relationships/image" Target="../media/image84.png"/><Relationship Id="rId4" Type="http://schemas.microsoft.com/office/2007/relationships/hdphoto" Target="../media/hdphoto7.wdp"/></Relationships>
</file>

<file path=ppt/slides/_rels/slide56.xml.rels><?xml version="1.0" encoding="UTF-8" standalone="yes"?>
<Relationships xmlns="http://schemas.openxmlformats.org/package/2006/relationships"><Relationship Id="rId2" Type="http://schemas.openxmlformats.org/officeDocument/2006/relationships/comments" Target="../comments/comment1.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hyperlink" Target="http://en.wikipedia.org/wiki/HTML" TargetMode="Externa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jpeg"/><Relationship Id="rId1" Type="http://schemas.openxmlformats.org/officeDocument/2006/relationships/slideLayout" Target="../slideLayouts/slideLayout4.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88.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hyperlink" Target="http://en.wikipedia.org/wiki/JavaScript" TargetMode="Externa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8" Type="http://schemas.openxmlformats.org/officeDocument/2006/relationships/hyperlink" Target="http://mvccourse.telerik.com/" TargetMode="External"/><Relationship Id="rId13" Type="http://schemas.openxmlformats.org/officeDocument/2006/relationships/hyperlink" Target="http://algoacademy.telerik.com/" TargetMode="External"/><Relationship Id="rId18" Type="http://schemas.openxmlformats.org/officeDocument/2006/relationships/hyperlink" Target="http://www.minkov.it/" TargetMode="External"/><Relationship Id="rId3" Type="http://schemas.openxmlformats.org/officeDocument/2006/relationships/hyperlink" Target="http://kursove-uroci-knigi-obuchenie-programirane-web-design-csharp.info/" TargetMode="External"/><Relationship Id="rId7" Type="http://schemas.openxmlformats.org/officeDocument/2006/relationships/hyperlink" Target="http://schoolacademy.telerik.com/" TargetMode="External"/><Relationship Id="rId12" Type="http://schemas.openxmlformats.org/officeDocument/2006/relationships/hyperlink" Target="http://codecourse.telerik.com/" TargetMode="External"/><Relationship Id="rId17" Type="http://schemas.openxmlformats.org/officeDocument/2006/relationships/hyperlink" Target="http://www.introprogramming.info/" TargetMode="External"/><Relationship Id="rId2" Type="http://schemas.openxmlformats.org/officeDocument/2006/relationships/hyperlink" Target="http://forums.academy.telerik.com/" TargetMode="External"/><Relationship Id="rId16" Type="http://schemas.openxmlformats.org/officeDocument/2006/relationships/hyperlink" Target="http://mobiledevcourse.telerik.com/" TargetMode="External"/><Relationship Id="rId20" Type="http://schemas.openxmlformats.org/officeDocument/2006/relationships/hyperlink" Target="http://csharpfundamentals.telerik.com/" TargetMode="External"/><Relationship Id="rId1" Type="http://schemas.openxmlformats.org/officeDocument/2006/relationships/slideLayout" Target="../slideLayouts/slideLayout2.xml"/><Relationship Id="rId6" Type="http://schemas.openxmlformats.org/officeDocument/2006/relationships/hyperlink" Target="http://html5course.telerik.com/" TargetMode="External"/><Relationship Id="rId11" Type="http://schemas.openxmlformats.org/officeDocument/2006/relationships/hyperlink" Target="http://www.nakov.com/" TargetMode="External"/><Relationship Id="rId5" Type="http://schemas.openxmlformats.org/officeDocument/2006/relationships/hyperlink" Target="http://seocourse.telerik.com/" TargetMode="External"/><Relationship Id="rId15" Type="http://schemas.openxmlformats.org/officeDocument/2006/relationships/hyperlink" Target="http://academy.telerik.com/" TargetMode="External"/><Relationship Id="rId10" Type="http://schemas.openxmlformats.org/officeDocument/2006/relationships/hyperlink" Target="http://www.bgcoder.com/" TargetMode="External"/><Relationship Id="rId19" Type="http://schemas.openxmlformats.org/officeDocument/2006/relationships/hyperlink" Target="http://www.nikolay.it/" TargetMode="External"/><Relationship Id="rId4" Type="http://schemas.openxmlformats.org/officeDocument/2006/relationships/hyperlink" Target="http://www.telerik-kids.com/" TargetMode="External"/><Relationship Id="rId9" Type="http://schemas.openxmlformats.org/officeDocument/2006/relationships/hyperlink" Target="http://clouddevcourse.telerik.com/" TargetMode="External"/><Relationship Id="rId14" Type="http://schemas.openxmlformats.org/officeDocument/2006/relationships/hyperlink" Target="http://aspnetcourse.telerik.com/" TargetMode="External"/></Relationships>
</file>

<file path=ppt/slides/_rels/slide7.xml.rels><?xml version="1.0" encoding="UTF-8" standalone="yes"?>
<Relationships xmlns="http://schemas.openxmlformats.org/package/2006/relationships"><Relationship Id="rId2" Type="http://schemas.openxmlformats.org/officeDocument/2006/relationships/hyperlink" Target="http://en.wikipedia.org/wiki/Vaporware"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4.xml"/><Relationship Id="rId4" Type="http://schemas.openxmlformats.org/officeDocument/2006/relationships/image" Target="../media/image14.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57200" y="3317080"/>
            <a:ext cx="8229600" cy="569120"/>
          </a:xfrm>
        </p:spPr>
        <p:txBody>
          <a:bodyPr/>
          <a:lstStyle/>
          <a:p>
            <a:r>
              <a:rPr lang="en-US" dirty="0"/>
              <a:t>Preparation for IT </a:t>
            </a:r>
            <a:r>
              <a:rPr lang="en-US" dirty="0" smtClean="0"/>
              <a:t>Olympics</a:t>
            </a:r>
            <a:endParaRPr lang="en-US" dirty="0"/>
          </a:p>
        </p:txBody>
      </p:sp>
      <p:sp>
        <p:nvSpPr>
          <p:cNvPr id="15" name="Text Placeholder 5"/>
          <p:cNvSpPr>
            <a:spLocks noGrp="1"/>
          </p:cNvSpPr>
          <p:nvPr>
            <p:ph type="body" sz="quarter" idx="11"/>
          </p:nvPr>
        </p:nvSpPr>
        <p:spPr>
          <a:xfrm>
            <a:off x="457200" y="5986046"/>
            <a:ext cx="3352800" cy="369332"/>
          </a:xfrm>
        </p:spPr>
        <p:txBody>
          <a:bodyPr/>
          <a:lstStyle/>
          <a:p>
            <a:r>
              <a:rPr lang="en-US" dirty="0" smtClean="0"/>
              <a:t>Telerik Software Academy</a:t>
            </a:r>
            <a:endParaRPr lang="en-US" dirty="0"/>
          </a:p>
        </p:txBody>
      </p:sp>
      <p:sp>
        <p:nvSpPr>
          <p:cNvPr id="16" name="Text Placeholder 6"/>
          <p:cNvSpPr>
            <a:spLocks noGrp="1"/>
          </p:cNvSpPr>
          <p:nvPr>
            <p:ph type="body" sz="quarter" idx="12"/>
          </p:nvPr>
        </p:nvSpPr>
        <p:spPr>
          <a:xfrm>
            <a:off x="457200" y="6290846"/>
            <a:ext cx="3352800" cy="338554"/>
          </a:xfrm>
        </p:spPr>
        <p:txBody>
          <a:bodyPr/>
          <a:lstStyle/>
          <a:p>
            <a:r>
              <a:rPr lang="en-US" dirty="0" smtClean="0">
                <a:hlinkClick r:id="rId3"/>
              </a:rPr>
              <a:t>academy.telerik.com</a:t>
            </a:r>
            <a:r>
              <a:rPr lang="en-US" dirty="0" smtClean="0"/>
              <a:t>   </a:t>
            </a:r>
            <a:endParaRPr lang="en-US" dirty="0"/>
          </a:p>
        </p:txBody>
      </p:sp>
      <p:pic>
        <p:nvPicPr>
          <p:cNvPr id="17" name="Picture 5" title="Telerik Software Academy - free training for Ninja developer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32733" y="178455"/>
            <a:ext cx="1582667" cy="1726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TextBox 12"/>
          <p:cNvSpPr txBox="1"/>
          <p:nvPr/>
        </p:nvSpPr>
        <p:spPr>
          <a:xfrm rot="162465">
            <a:off x="357199" y="1026101"/>
            <a:ext cx="4803944" cy="461665"/>
          </a:xfrm>
          <a:prstGeom prst="rect">
            <a:avLst/>
          </a:prstGeom>
          <a:noFill/>
        </p:spPr>
        <p:txBody>
          <a:bodyPr wrap="none" rtlCol="0">
            <a:spAutoFit/>
          </a:bodyPr>
          <a:lstStyle/>
          <a:p>
            <a:r>
              <a:rPr lang="en-US" sz="2400" b="1" dirty="0" smtClean="0">
                <a:ln w="1905"/>
                <a:solidFill>
                  <a:schemeClr val="tx1">
                    <a:lumMod val="40000"/>
                    <a:lumOff val="60000"/>
                  </a:schemeClr>
                </a:solidFill>
                <a:effectLst>
                  <a:innerShdw blurRad="69850" dist="43180" dir="5400000">
                    <a:srgbClr val="000000">
                      <a:alpha val="65000"/>
                    </a:srgbClr>
                  </a:innerShdw>
                  <a:reflection blurRad="6350" stA="55000" endA="300" endPos="45500" dir="5400000" sy="-100000" algn="bl" rotWithShape="0"/>
                </a:effectLst>
                <a:hlinkClick r:id="rId5"/>
              </a:rPr>
              <a:t>http://schoolacademy.telerik.com</a:t>
            </a:r>
            <a:endParaRPr lang="en-US" sz="2400" b="1" dirty="0">
              <a:ln w="1905"/>
              <a:solidFill>
                <a:schemeClr val="tx1">
                  <a:lumMod val="40000"/>
                  <a:lumOff val="60000"/>
                </a:schemeClr>
              </a:solidFill>
              <a:effectLst>
                <a:innerShdw blurRad="69850" dist="43180" dir="5400000">
                  <a:srgbClr val="000000">
                    <a:alpha val="65000"/>
                  </a:srgbClr>
                </a:innerShdw>
                <a:reflection blurRad="6350" stA="55000" endA="300" endPos="45500" dir="5400000" sy="-100000" algn="bl" rotWithShape="0"/>
              </a:effectLst>
            </a:endParaRPr>
          </a:p>
        </p:txBody>
      </p:sp>
      <p:grpSp>
        <p:nvGrpSpPr>
          <p:cNvPr id="18" name="Group 17"/>
          <p:cNvGrpSpPr/>
          <p:nvPr/>
        </p:nvGrpSpPr>
        <p:grpSpPr>
          <a:xfrm>
            <a:off x="4572000" y="4569776"/>
            <a:ext cx="4191000" cy="1831024"/>
            <a:chOff x="3778654" y="4648200"/>
            <a:chExt cx="4793846" cy="1707152"/>
          </a:xfrm>
        </p:grpSpPr>
        <p:pic>
          <p:nvPicPr>
            <p:cNvPr id="19" name="Picture 2" descr="http://www.nextgenpe.com/media/focus-area-images/NGPE/issue-6/Technology_solutions_SM_FOC.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886200" y="4648200"/>
              <a:ext cx="4686300" cy="1707152"/>
            </a:xfrm>
            <a:prstGeom prst="roundRect">
              <a:avLst>
                <a:gd name="adj" fmla="val 5456"/>
              </a:avLst>
            </a:prstGeom>
            <a:noFill/>
          </p:spPr>
        </p:pic>
        <p:sp>
          <p:nvSpPr>
            <p:cNvPr id="20" name="TextBox 19"/>
            <p:cNvSpPr txBox="1"/>
            <p:nvPr/>
          </p:nvSpPr>
          <p:spPr>
            <a:xfrm rot="20081561">
              <a:off x="3778654" y="5045737"/>
              <a:ext cx="2422458" cy="461665"/>
            </a:xfrm>
            <a:prstGeom prst="rect">
              <a:avLst/>
            </a:prstGeom>
            <a:noFill/>
          </p:spPr>
          <p:txBody>
            <a:bodyPr wrap="none" rtlCol="0">
              <a:spAutoFit/>
            </a:bodyPr>
            <a:lstStyle/>
            <a:p>
              <a:r>
                <a:rPr lang="bg-BG" sz="2400" b="1" spc="50" dirty="0" smtClean="0">
                  <a:ln w="12700" cmpd="sng">
                    <a:solidFill>
                      <a:schemeClr val="accent6">
                        <a:satMod val="120000"/>
                        <a:shade val="80000"/>
                      </a:schemeClr>
                    </a:solidFill>
                    <a:prstDash val="solid"/>
                  </a:ln>
                  <a:solidFill>
                    <a:schemeClr val="accent6">
                      <a:tint val="1000"/>
                    </a:schemeClr>
                  </a:solidFill>
                  <a:effectLst>
                    <a:glow rad="317500">
                      <a:srgbClr val="8BD3FF">
                        <a:alpha val="20000"/>
                      </a:srgbClr>
                    </a:glow>
                  </a:effectLst>
                </a:rPr>
                <a:t>НОИТ – ИТ тест</a:t>
              </a:r>
              <a:endParaRPr lang="en-US" sz="2400" b="1" spc="50" dirty="0">
                <a:ln w="12700" cmpd="sng">
                  <a:solidFill>
                    <a:schemeClr val="accent6">
                      <a:satMod val="120000"/>
                      <a:shade val="80000"/>
                    </a:schemeClr>
                  </a:solidFill>
                  <a:prstDash val="solid"/>
                </a:ln>
                <a:solidFill>
                  <a:schemeClr val="accent6">
                    <a:tint val="1000"/>
                  </a:schemeClr>
                </a:solidFill>
                <a:effectLst>
                  <a:glow rad="317500">
                    <a:srgbClr val="8BD3FF">
                      <a:alpha val="20000"/>
                    </a:srgbClr>
                  </a:glow>
                </a:effectLst>
              </a:endParaRPr>
            </a:p>
          </p:txBody>
        </p:sp>
      </p:grpSp>
      <p:sp>
        <p:nvSpPr>
          <p:cNvPr id="21" name="Title 1"/>
          <p:cNvSpPr>
            <a:spLocks noGrp="1"/>
          </p:cNvSpPr>
          <p:nvPr>
            <p:ph type="ctrTitle"/>
          </p:nvPr>
        </p:nvSpPr>
        <p:spPr>
          <a:xfrm>
            <a:off x="457200" y="1752600"/>
            <a:ext cx="8229600" cy="1524000"/>
          </a:xfrm>
        </p:spPr>
        <p:txBody>
          <a:bodyPr/>
          <a:lstStyle/>
          <a:p>
            <a:pPr>
              <a:lnSpc>
                <a:spcPts val="5400"/>
              </a:lnSpc>
            </a:pPr>
            <a:r>
              <a:rPr lang="en-US" sz="4800" dirty="0" smtClean="0"/>
              <a:t>Training Test for IT</a:t>
            </a:r>
            <a:br>
              <a:rPr lang="en-US" sz="4800" dirty="0" smtClean="0"/>
            </a:br>
            <a:endParaRPr lang="en-US" sz="4800" dirty="0"/>
          </a:p>
        </p:txBody>
      </p:sp>
      <p:sp>
        <p:nvSpPr>
          <p:cNvPr id="2" name="Text Placeholder 1"/>
          <p:cNvSpPr>
            <a:spLocks noGrp="1"/>
          </p:cNvSpPr>
          <p:nvPr>
            <p:ph type="body" sz="quarter" idx="10"/>
          </p:nvPr>
        </p:nvSpPr>
        <p:spPr>
          <a:xfrm>
            <a:off x="444499" y="4572000"/>
            <a:ext cx="3822701" cy="523220"/>
          </a:xfrm>
        </p:spPr>
        <p:txBody>
          <a:bodyPr/>
          <a:lstStyle/>
          <a:p>
            <a:r>
              <a:rPr lang="en-US" dirty="0" smtClean="0"/>
              <a:t>Team “Virginia Woolf”</a:t>
            </a:r>
            <a:endParaRPr lang="bg-BG" dirty="0"/>
          </a:p>
        </p:txBody>
      </p:sp>
    </p:spTree>
    <p:extLst>
      <p:ext uri="{BB962C8B-B14F-4D97-AF65-F5344CB8AC3E}">
        <p14:creationId xmlns:p14="http://schemas.microsoft.com/office/powerpoint/2010/main" val="39055314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Answer</a:t>
            </a:r>
            <a:endParaRPr lang="en-US" dirty="0"/>
          </a:p>
        </p:txBody>
      </p:sp>
      <p:sp>
        <p:nvSpPr>
          <p:cNvPr id="3" name="Content Placeholder 2"/>
          <p:cNvSpPr>
            <a:spLocks noGrp="1"/>
          </p:cNvSpPr>
          <p:nvPr>
            <p:ph idx="1"/>
          </p:nvPr>
        </p:nvSpPr>
        <p:spPr>
          <a:xfrm>
            <a:off x="228600" y="990600"/>
            <a:ext cx="8686800" cy="5638800"/>
          </a:xfrm>
        </p:spPr>
        <p:txBody>
          <a:bodyPr/>
          <a:lstStyle/>
          <a:p>
            <a:r>
              <a:rPr lang="en-US" dirty="0"/>
              <a:t>Access control lists (ACLs) are lists of users and groups, with their specific permissions. </a:t>
            </a:r>
          </a:p>
          <a:p>
            <a:r>
              <a:rPr lang="en-US" dirty="0"/>
              <a:t>They offer a more flexible way of providing discretionary access control. ACLs are implemented differently on different systems. </a:t>
            </a:r>
          </a:p>
          <a:p>
            <a:r>
              <a:rPr lang="en-US" dirty="0" smtClean="0"/>
              <a:t>Link</a:t>
            </a:r>
            <a:r>
              <a:rPr lang="bg-BG" dirty="0" smtClean="0"/>
              <a:t>:</a:t>
            </a:r>
          </a:p>
          <a:p>
            <a:pPr lvl="1"/>
            <a:r>
              <a:rPr lang="en-US" sz="2400" b="0" u="sng" dirty="0">
                <a:solidFill>
                  <a:srgbClr val="1155CC"/>
                </a:solidFill>
                <a:effectLst/>
                <a:latin typeface="Arial"/>
                <a:hlinkClick r:id="rId2"/>
              </a:rPr>
              <a:t>http://oreilly.com/catalog/csb/chapter/ch03.html</a:t>
            </a:r>
            <a:endParaRPr lang="bg-BG" sz="2400"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10</a:t>
            </a:fld>
            <a:endParaRPr lang="en-US" dirty="0"/>
          </a:p>
        </p:txBody>
      </p:sp>
    </p:spTree>
    <p:extLst>
      <p:ext uri="{BB962C8B-B14F-4D97-AF65-F5344CB8AC3E}">
        <p14:creationId xmlns:p14="http://schemas.microsoft.com/office/powerpoint/2010/main" val="13262192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a:spLocks noGrp="1"/>
          </p:cNvSpPr>
          <p:nvPr>
            <p:ph type="ctrTitle"/>
          </p:nvPr>
        </p:nvSpPr>
        <p:spPr>
          <a:xfrm>
            <a:off x="838200" y="3962399"/>
            <a:ext cx="7239000" cy="1295401"/>
          </a:xfrm>
        </p:spPr>
        <p:txBody>
          <a:bodyPr/>
          <a:lstStyle/>
          <a:p>
            <a:r>
              <a:rPr lang="en-US" dirty="0"/>
              <a:t>Means of data transfer in IT, Numeral systems</a:t>
            </a:r>
          </a:p>
        </p:txBody>
      </p:sp>
      <p:sp>
        <p:nvSpPr>
          <p:cNvPr id="10" name="Subtitle 2"/>
          <p:cNvSpPr>
            <a:spLocks noGrp="1"/>
          </p:cNvSpPr>
          <p:nvPr>
            <p:ph type="subTitle" idx="1"/>
          </p:nvPr>
        </p:nvSpPr>
        <p:spPr>
          <a:xfrm>
            <a:off x="914400" y="5445920"/>
            <a:ext cx="7315200" cy="954880"/>
          </a:xfrm>
        </p:spPr>
        <p:txBody>
          <a:bodyPr/>
          <a:lstStyle/>
          <a:p>
            <a:r>
              <a:rPr lang="en-US" dirty="0"/>
              <a:t>Channels for data transmission, measurement units, work with </a:t>
            </a:r>
            <a:r>
              <a:rPr lang="en-US" dirty="0" smtClean="0"/>
              <a:t>numeral </a:t>
            </a:r>
            <a:r>
              <a:rPr lang="en-US" dirty="0"/>
              <a:t>systems</a:t>
            </a:r>
          </a:p>
        </p:txBody>
      </p:sp>
      <p:pic>
        <p:nvPicPr>
          <p:cNvPr id="11" name="Picture 2" descr="http://www.expressasp.com/Portals/2/dreamstimeweb_361614%20world%20data%20transfer.jpg"/>
          <p:cNvPicPr>
            <a:picLocks noChangeAspect="1" noChangeArrowheads="1"/>
          </p:cNvPicPr>
          <p:nvPr/>
        </p:nvPicPr>
        <p:blipFill>
          <a:blip r:embed="rId2" cstate="screen">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2428950" y="762000"/>
            <a:ext cx="4299228" cy="2864360"/>
          </a:xfrm>
          <a:prstGeom prst="roundRect">
            <a:avLst>
              <a:gd name="adj" fmla="val 4844"/>
            </a:avLst>
          </a:prstGeom>
          <a:noFill/>
          <a:ln>
            <a:solidFill>
              <a:schemeClr val="accent5">
                <a:lumMod val="50000"/>
              </a:schemeClr>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636992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Question</a:t>
            </a:r>
          </a:p>
        </p:txBody>
      </p:sp>
      <p:sp>
        <p:nvSpPr>
          <p:cNvPr id="3" name="Content Placeholder 2"/>
          <p:cNvSpPr>
            <a:spLocks noGrp="1"/>
          </p:cNvSpPr>
          <p:nvPr>
            <p:ph idx="1"/>
          </p:nvPr>
        </p:nvSpPr>
        <p:spPr/>
        <p:txBody>
          <a:bodyPr/>
          <a:lstStyle/>
          <a:p>
            <a:r>
              <a:rPr lang="en-US" dirty="0" smtClean="0"/>
              <a:t>4. What </a:t>
            </a:r>
            <a:r>
              <a:rPr lang="en-US" dirty="0"/>
              <a:t>is Most significant bit (MSB</a:t>
            </a:r>
            <a:r>
              <a:rPr lang="en-US" dirty="0" smtClean="0"/>
              <a:t>)</a:t>
            </a:r>
            <a:r>
              <a:rPr lang="bg-BG" dirty="0" smtClean="0"/>
              <a:t>?</a:t>
            </a:r>
            <a:endParaRPr lang="bg-BG" dirty="0"/>
          </a:p>
          <a:p>
            <a:pPr marL="871538" lvl="1" indent="-514350">
              <a:lnSpc>
                <a:spcPct val="100000"/>
              </a:lnSpc>
              <a:buFont typeface="+mj-lt"/>
              <a:buAutoNum type="alphaLcParenR"/>
            </a:pPr>
            <a:r>
              <a:rPr lang="en-US" dirty="0" smtClean="0"/>
              <a:t>The most </a:t>
            </a:r>
            <a:r>
              <a:rPr lang="en-US" dirty="0"/>
              <a:t>right bit in a binary number that represents if the number is positive or negative</a:t>
            </a:r>
            <a:r>
              <a:rPr lang="en-US" dirty="0" smtClean="0"/>
              <a:t>.</a:t>
            </a:r>
          </a:p>
          <a:p>
            <a:pPr marL="871538" lvl="1" indent="-514350">
              <a:lnSpc>
                <a:spcPct val="100000"/>
              </a:lnSpc>
              <a:buFont typeface="+mj-lt"/>
              <a:buAutoNum type="alphaLcParenR"/>
            </a:pPr>
            <a:r>
              <a:rPr lang="en-US" dirty="0" smtClean="0"/>
              <a:t>It’s an </a:t>
            </a:r>
            <a:r>
              <a:rPr lang="en-US" dirty="0"/>
              <a:t>imaginary bit that can be counted when converting from one numeral system to another</a:t>
            </a:r>
            <a:r>
              <a:rPr lang="en-US" dirty="0" smtClean="0"/>
              <a:t>.</a:t>
            </a:r>
          </a:p>
          <a:p>
            <a:pPr marL="871538" lvl="1" indent="-514350">
              <a:lnSpc>
                <a:spcPct val="100000"/>
              </a:lnSpc>
              <a:buFont typeface="+mj-lt"/>
              <a:buAutoNum type="alphaLcParenR"/>
            </a:pPr>
            <a:r>
              <a:rPr lang="en-US" dirty="0"/>
              <a:t>It is the highest bit in a series of numbers in binary, located at the far left of a string</a:t>
            </a:r>
            <a:r>
              <a:rPr lang="en-US" dirty="0" smtClean="0"/>
              <a:t>.</a:t>
            </a:r>
          </a:p>
          <a:p>
            <a:pPr marL="871538" lvl="1" indent="-514350">
              <a:lnSpc>
                <a:spcPct val="100000"/>
              </a:lnSpc>
              <a:buFont typeface="+mj-lt"/>
              <a:buAutoNum type="alphaLcParenR"/>
            </a:pPr>
            <a:r>
              <a:rPr lang="en-US" dirty="0" smtClean="0"/>
              <a:t>The most </a:t>
            </a:r>
            <a:r>
              <a:rPr lang="en-US" dirty="0"/>
              <a:t>important bit in a number, without which the computer cannot read the number</a:t>
            </a:r>
            <a:r>
              <a:rPr lang="en-US" dirty="0" smtClean="0"/>
              <a:t>.</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12</a:t>
            </a:fld>
            <a:endParaRPr lang="en-US" dirty="0"/>
          </a:p>
        </p:txBody>
      </p:sp>
      <p:sp>
        <p:nvSpPr>
          <p:cNvPr id="5" name="Oval 4"/>
          <p:cNvSpPr/>
          <p:nvPr/>
        </p:nvSpPr>
        <p:spPr>
          <a:xfrm>
            <a:off x="457200" y="4572000"/>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709071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Answer</a:t>
            </a:r>
            <a:endParaRPr lang="en-US" sz="3600" dirty="0"/>
          </a:p>
        </p:txBody>
      </p:sp>
      <p:sp>
        <p:nvSpPr>
          <p:cNvPr id="3" name="Content Placeholder 2"/>
          <p:cNvSpPr>
            <a:spLocks noGrp="1"/>
          </p:cNvSpPr>
          <p:nvPr>
            <p:ph idx="1"/>
          </p:nvPr>
        </p:nvSpPr>
        <p:spPr>
          <a:xfrm>
            <a:off x="228600" y="762000"/>
            <a:ext cx="8686800" cy="5943600"/>
          </a:xfrm>
        </p:spPr>
        <p:txBody>
          <a:bodyPr/>
          <a:lstStyle/>
          <a:p>
            <a:r>
              <a:rPr lang="en-US" dirty="0" smtClean="0"/>
              <a:t>The MSB can </a:t>
            </a:r>
            <a:r>
              <a:rPr lang="en-US" dirty="0"/>
              <a:t>also correspond to the sign bit of a signed binary number, "1" meaning negative and </a:t>
            </a:r>
            <a:r>
              <a:rPr lang="en-US" dirty="0" smtClean="0"/>
              <a:t>“0" </a:t>
            </a:r>
            <a:r>
              <a:rPr lang="en-US" dirty="0"/>
              <a:t>meaning positive</a:t>
            </a:r>
            <a:r>
              <a:rPr lang="en-US" dirty="0" smtClean="0"/>
              <a:t>.</a:t>
            </a:r>
          </a:p>
          <a:p>
            <a:r>
              <a:rPr lang="en-US" b="0" u="sng" dirty="0">
                <a:effectLst/>
                <a:hlinkClick r:id="rId2"/>
              </a:rPr>
              <a:t>http://en.wikipedia.org/wiki/Most_significant_bit</a:t>
            </a:r>
            <a:endParaRPr lang="en-US" b="0" dirty="0">
              <a:effectLst/>
            </a:endParaRPr>
          </a:p>
          <a:p>
            <a:pPr marL="0" indent="0">
              <a:buNone/>
            </a:pPr>
            <a:endParaRPr lang="en-US"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13</a:t>
            </a:fld>
            <a:endParaRPr lang="en-US" dirty="0"/>
          </a:p>
        </p:txBody>
      </p:sp>
    </p:spTree>
    <p:extLst>
      <p:ext uri="{BB962C8B-B14F-4D97-AF65-F5344CB8AC3E}">
        <p14:creationId xmlns:p14="http://schemas.microsoft.com/office/powerpoint/2010/main" val="9358078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p:cNvSpPr>
            <a:spLocks noGrp="1"/>
          </p:cNvSpPr>
          <p:nvPr>
            <p:ph type="ctrTitle"/>
          </p:nvPr>
        </p:nvSpPr>
        <p:spPr>
          <a:xfrm>
            <a:off x="609600" y="4648200"/>
            <a:ext cx="7924800" cy="685800"/>
          </a:xfrm>
        </p:spPr>
        <p:txBody>
          <a:bodyPr/>
          <a:lstStyle/>
          <a:p>
            <a:r>
              <a:rPr lang="en-US" dirty="0"/>
              <a:t>Operational Systems</a:t>
            </a:r>
          </a:p>
        </p:txBody>
      </p:sp>
      <p:sp>
        <p:nvSpPr>
          <p:cNvPr id="15" name="Subtitle 2"/>
          <p:cNvSpPr>
            <a:spLocks noGrp="1"/>
          </p:cNvSpPr>
          <p:nvPr>
            <p:ph type="subTitle" idx="1"/>
          </p:nvPr>
        </p:nvSpPr>
        <p:spPr>
          <a:xfrm>
            <a:off x="978930" y="5526878"/>
            <a:ext cx="7251769" cy="950122"/>
          </a:xfrm>
        </p:spPr>
        <p:txBody>
          <a:bodyPr/>
          <a:lstStyle/>
          <a:p>
            <a:r>
              <a:rPr lang="en-US" dirty="0"/>
              <a:t>Architecture, processes, users, user interface, file systems</a:t>
            </a:r>
          </a:p>
        </p:txBody>
      </p:sp>
      <p:pic>
        <p:nvPicPr>
          <p:cNvPr id="16" name="Picture 2" descr="http://www.frontrange.com/common/Images/Products_Solutions/Centennial/Information/Discovery_Info/cross_platform.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400" y="1493482"/>
            <a:ext cx="6553200" cy="2408300"/>
          </a:xfrm>
          <a:prstGeom prst="roundRect">
            <a:avLst>
              <a:gd name="adj" fmla="val 5956"/>
            </a:avLst>
          </a:prstGeom>
          <a:noFill/>
          <a:extLst>
            <a:ext uri="{909E8E84-426E-40DD-AFC4-6F175D3DCCD1}">
              <a14:hiddenFill xmlns:a14="http://schemas.microsoft.com/office/drawing/2010/main">
                <a:solidFill>
                  <a:srgbClr val="FFFFFF"/>
                </a:solidFill>
              </a14:hiddenFill>
            </a:ext>
          </a:extLst>
        </p:spPr>
      </p:pic>
      <p:pic>
        <p:nvPicPr>
          <p:cNvPr id="17" name="Picture 4" descr="http://www.pmar.eu/wp-content/uploads/2009/06/linux-logo.jpg"/>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rot="503918">
            <a:off x="6955891" y="632441"/>
            <a:ext cx="1462474" cy="1447800"/>
          </a:xfrm>
          <a:prstGeom prst="roundRect">
            <a:avLst>
              <a:gd name="adj" fmla="val 4983"/>
            </a:avLst>
          </a:prstGeom>
          <a:ln>
            <a:solidFill>
              <a:schemeClr val="accent6">
                <a:lumMod val="75000"/>
              </a:schemeClr>
            </a:solid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8" name="Picture 8" descr="http://knowfree.net/wp-content/uploads/2007/04/sol10logo.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21132045">
            <a:off x="3128914" y="3710629"/>
            <a:ext cx="1104256" cy="576810"/>
          </a:xfrm>
          <a:prstGeom prst="roundRect">
            <a:avLst>
              <a:gd name="adj" fmla="val 4983"/>
            </a:avLst>
          </a:prstGeom>
          <a:ln>
            <a:solidFill>
              <a:schemeClr val="accent6">
                <a:lumMod val="75000"/>
              </a:schemeClr>
            </a:solid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9" name="Picture 10" descr="http://t0.gstatic.com/images?q=tbn:724gHwvxFDnRuM:http://www.techgadgets.in/images/google-android-logo.jpg&amp;t=1"/>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a:stretch/>
        </p:blipFill>
        <p:spPr bwMode="auto">
          <a:xfrm rot="859146">
            <a:off x="2649591" y="1093099"/>
            <a:ext cx="1589609" cy="772568"/>
          </a:xfrm>
          <a:prstGeom prst="roundRect">
            <a:avLst>
              <a:gd name="adj" fmla="val 4983"/>
            </a:avLst>
          </a:prstGeom>
          <a:ln>
            <a:solidFill>
              <a:schemeClr val="accent6">
                <a:lumMod val="75000"/>
              </a:schemeClr>
            </a:solid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0" name="Picture 12" descr="http://hotline.ccsinsight.com/_images-article/symbian_logo.jp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a:stretch/>
        </p:blipFill>
        <p:spPr bwMode="auto">
          <a:xfrm rot="21006843">
            <a:off x="6953016" y="3694942"/>
            <a:ext cx="1620520" cy="505086"/>
          </a:xfrm>
          <a:prstGeom prst="roundRect">
            <a:avLst>
              <a:gd name="adj" fmla="val 4983"/>
            </a:avLst>
          </a:prstGeom>
          <a:ln>
            <a:solidFill>
              <a:schemeClr val="accent6">
                <a:lumMod val="75000"/>
              </a:schemeClr>
            </a:solid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1" name="Picture 14" descr="http://www.webdesignermag.co.uk/wp-content/uploads/2010/06/iphone4logo.png"/>
          <p:cNvPicPr>
            <a:picLocks noChangeAspect="1" noChangeArrowheads="1"/>
          </p:cNvPicPr>
          <p:nvPr/>
        </p:nvPicPr>
        <p:blipFill>
          <a:blip r:embed="rId7" cstate="screen">
            <a:extLst>
              <a:ext uri="{28A0092B-C50C-407E-A947-70E740481C1C}">
                <a14:useLocalDpi xmlns:a14="http://schemas.microsoft.com/office/drawing/2010/main" val="0"/>
              </a:ext>
            </a:extLst>
          </a:blip>
          <a:srcRect/>
          <a:stretch>
            <a:fillRect/>
          </a:stretch>
        </p:blipFill>
        <p:spPr bwMode="auto">
          <a:xfrm>
            <a:off x="669601" y="1356341"/>
            <a:ext cx="1251598" cy="1143618"/>
          </a:xfrm>
          <a:prstGeom prst="roundRect">
            <a:avLst/>
          </a:prstGeom>
          <a:noFill/>
          <a:extLst>
            <a:ext uri="{909E8E84-426E-40DD-AFC4-6F175D3DCCD1}">
              <a14:hiddenFill xmlns:a14="http://schemas.microsoft.com/office/drawing/2010/main">
                <a:solidFill>
                  <a:srgbClr val="FFFFFF"/>
                </a:solidFill>
              </a14:hiddenFill>
            </a:ext>
          </a:extLst>
        </p:spPr>
      </p:pic>
      <p:pic>
        <p:nvPicPr>
          <p:cNvPr id="22" name="Picture 16" descr="http://sdu.ictp.it/os/img/ubuntu_logo.jpg"/>
          <p:cNvPicPr>
            <a:picLocks noChangeAspect="1" noChangeArrowheads="1"/>
          </p:cNvPicPr>
          <p:nvPr/>
        </p:nvPicPr>
        <p:blipFill>
          <a:blip r:embed="rId8" cstate="screen">
            <a:extLst>
              <a:ext uri="{28A0092B-C50C-407E-A947-70E740481C1C}">
                <a14:useLocalDpi xmlns:a14="http://schemas.microsoft.com/office/drawing/2010/main" val="0"/>
              </a:ext>
            </a:extLst>
          </a:blip>
          <a:srcRect/>
          <a:stretch>
            <a:fillRect/>
          </a:stretch>
        </p:blipFill>
        <p:spPr bwMode="auto">
          <a:xfrm rot="306946">
            <a:off x="4715196" y="3770197"/>
            <a:ext cx="1680586" cy="504176"/>
          </a:xfrm>
          <a:prstGeom prst="roundRect">
            <a:avLst>
              <a:gd name="adj" fmla="val 4983"/>
            </a:avLst>
          </a:prstGeom>
          <a:ln>
            <a:solidFill>
              <a:schemeClr val="accent6">
                <a:lumMod val="75000"/>
              </a:schemeClr>
            </a:solid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3" name="Picture 20" descr="http://images.fixya.com/F/fedora/177x150/a2111005.jpg"/>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a:stretch/>
        </p:blipFill>
        <p:spPr bwMode="auto">
          <a:xfrm rot="21024750">
            <a:off x="4980513" y="1166954"/>
            <a:ext cx="1685925" cy="624859"/>
          </a:xfrm>
          <a:prstGeom prst="roundRect">
            <a:avLst>
              <a:gd name="adj" fmla="val 4983"/>
            </a:avLst>
          </a:prstGeom>
          <a:ln>
            <a:solidFill>
              <a:schemeClr val="accent6">
                <a:lumMod val="75000"/>
              </a:schemeClr>
            </a:solid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4" name="Picture 22" descr="http://cdn.erictric.com/wp-content/uploads/2010/06/iOS-4-Logo.jpg"/>
          <p:cNvPicPr>
            <a:picLocks noChangeAspect="1" noChangeArrowheads="1"/>
          </p:cNvPicPr>
          <p:nvPr/>
        </p:nvPicPr>
        <p:blipFill rotWithShape="1">
          <a:blip r:embed="rId10" cstate="screen">
            <a:extLst>
              <a:ext uri="{28A0092B-C50C-407E-A947-70E740481C1C}">
                <a14:useLocalDpi xmlns:a14="http://schemas.microsoft.com/office/drawing/2010/main" val="0"/>
              </a:ext>
            </a:extLst>
          </a:blip>
          <a:srcRect/>
          <a:stretch/>
        </p:blipFill>
        <p:spPr bwMode="auto">
          <a:xfrm rot="20668474">
            <a:off x="1086765" y="2366439"/>
            <a:ext cx="818928" cy="349742"/>
          </a:xfrm>
          <a:prstGeom prst="roundRect">
            <a:avLst/>
          </a:prstGeom>
          <a:noFill/>
          <a:extLst>
            <a:ext uri="{909E8E84-426E-40DD-AFC4-6F175D3DCCD1}">
              <a14:hiddenFill xmlns:a14="http://schemas.microsoft.com/office/drawing/2010/main">
                <a:solidFill>
                  <a:srgbClr val="FFFFFF"/>
                </a:solidFill>
              </a14:hiddenFill>
            </a:ext>
          </a:extLst>
        </p:spPr>
      </p:pic>
      <p:pic>
        <p:nvPicPr>
          <p:cNvPr id="25" name="Picture 28" descr="http://static.arstechnica.net/windows_embedded_small.png"/>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a:stretch/>
        </p:blipFill>
        <p:spPr bwMode="auto">
          <a:xfrm rot="280204">
            <a:off x="3709924" y="648542"/>
            <a:ext cx="1827391" cy="635299"/>
          </a:xfrm>
          <a:prstGeom prst="roundRect">
            <a:avLst>
              <a:gd name="adj" fmla="val 4983"/>
            </a:avLst>
          </a:prstGeom>
          <a:ln>
            <a:solidFill>
              <a:schemeClr val="accent6">
                <a:lumMod val="75000"/>
              </a:schemeClr>
            </a:solid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6" name="Picture 30" descr="http://www.dataracks.net/images/freebsdLogo-large.jp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rot="21081461">
            <a:off x="1767467" y="804767"/>
            <a:ext cx="743357" cy="874793"/>
          </a:xfrm>
          <a:prstGeom prst="roundRect">
            <a:avLst>
              <a:gd name="adj" fmla="val 6861"/>
            </a:avLst>
          </a:prstGeom>
          <a:noFill/>
          <a:extLst>
            <a:ext uri="{909E8E84-426E-40DD-AFC4-6F175D3DCCD1}">
              <a14:hiddenFill xmlns:a14="http://schemas.microsoft.com/office/drawing/2010/main">
                <a:solidFill>
                  <a:srgbClr val="FFFFFF"/>
                </a:solidFill>
              </a14:hiddenFill>
            </a:ext>
          </a:extLst>
        </p:spPr>
      </p:pic>
      <p:pic>
        <p:nvPicPr>
          <p:cNvPr id="27" name="Picture 32" descr="http://www.hjackson.org/blog/debian-logo.png"/>
          <p:cNvPicPr>
            <a:picLocks noChangeAspect="1" noChangeArrowheads="1"/>
          </p:cNvPicPr>
          <p:nvPr/>
        </p:nvPicPr>
        <p:blipFill rotWithShape="1">
          <a:blip r:embed="rId13" cstate="screen">
            <a:extLst>
              <a:ext uri="{28A0092B-C50C-407E-A947-70E740481C1C}">
                <a14:useLocalDpi xmlns:a14="http://schemas.microsoft.com/office/drawing/2010/main" val="0"/>
              </a:ext>
            </a:extLst>
          </a:blip>
          <a:srcRect/>
          <a:stretch/>
        </p:blipFill>
        <p:spPr bwMode="auto">
          <a:xfrm rot="21443247">
            <a:off x="7721198" y="2308693"/>
            <a:ext cx="1019003" cy="1023553"/>
          </a:xfrm>
          <a:prstGeom prst="roundRect">
            <a:avLst>
              <a:gd name="adj" fmla="val 4983"/>
            </a:avLst>
          </a:prstGeom>
          <a:solidFill>
            <a:srgbClr val="FFFFFF"/>
          </a:solidFill>
          <a:ln>
            <a:solidFill>
              <a:schemeClr val="accent6">
                <a:lumMod val="75000"/>
              </a:schemeClr>
            </a:solidFill>
          </a:ln>
          <a:effectLst>
            <a:outerShdw blurRad="292100" dist="139700" dir="2700000" algn="tl" rotWithShape="0">
              <a:srgbClr val="333333">
                <a:alpha val="65000"/>
              </a:srgbClr>
            </a:outerShdw>
          </a:effectLst>
        </p:spPr>
      </p:pic>
      <p:pic>
        <p:nvPicPr>
          <p:cNvPr id="28" name="Picture 34" descr="http://www.mobiletopsoft.com/images/news/blackberry_logo.gif"/>
          <p:cNvPicPr>
            <a:picLocks noChangeAspect="1" noChangeArrowheads="1"/>
          </p:cNvPicPr>
          <p:nvPr/>
        </p:nvPicPr>
        <p:blipFill rotWithShape="1">
          <a:blip r:embed="rId14" cstate="print">
            <a:extLst>
              <a:ext uri="{28A0092B-C50C-407E-A947-70E740481C1C}">
                <a14:useLocalDpi xmlns:a14="http://schemas.microsoft.com/office/drawing/2010/main" val="0"/>
              </a:ext>
            </a:extLst>
          </a:blip>
          <a:srcRect t="11388" b="24613"/>
          <a:stretch/>
        </p:blipFill>
        <p:spPr bwMode="auto">
          <a:xfrm rot="21334579">
            <a:off x="478854" y="2902234"/>
            <a:ext cx="1000152" cy="600091"/>
          </a:xfrm>
          <a:prstGeom prst="roundRect">
            <a:avLst>
              <a:gd name="adj" fmla="val 4983"/>
            </a:avLst>
          </a:prstGeom>
          <a:solidFill>
            <a:srgbClr val="FFFFFF"/>
          </a:solidFill>
          <a:ln>
            <a:solidFill>
              <a:schemeClr val="accent6">
                <a:lumMod val="75000"/>
              </a:schemeClr>
            </a:solidFill>
          </a:ln>
          <a:effectLst>
            <a:outerShdw blurRad="292100" dist="139700" dir="2700000" algn="tl" rotWithShape="0">
              <a:srgbClr val="333333">
                <a:alpha val="65000"/>
              </a:srgbClr>
            </a:outerShdw>
          </a:effectLst>
          <a:extLst/>
        </p:spPr>
      </p:pic>
      <p:pic>
        <p:nvPicPr>
          <p:cNvPr id="29" name="Picture 2"/>
          <p:cNvPicPr>
            <a:picLocks noChangeAspect="1" noChangeArrowheads="1"/>
          </p:cNvPicPr>
          <p:nvPr/>
        </p:nvPicPr>
        <p:blipFill>
          <a:blip r:embed="rId15" cstate="screen">
            <a:extLst>
              <a:ext uri="{28A0092B-C50C-407E-A947-70E740481C1C}">
                <a14:useLocalDpi xmlns:a14="http://schemas.microsoft.com/office/drawing/2010/main" val="0"/>
              </a:ext>
            </a:extLst>
          </a:blip>
          <a:srcRect/>
          <a:stretch>
            <a:fillRect/>
          </a:stretch>
        </p:blipFill>
        <p:spPr bwMode="auto">
          <a:xfrm rot="665810">
            <a:off x="2110328" y="3776129"/>
            <a:ext cx="891659" cy="636603"/>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 name="Picture 26" descr="http://www.bbin.in/en/wp-content/uploads/2010/08/800px-QNX_logo.svg_-300x127.png"/>
          <p:cNvPicPr>
            <a:picLocks noChangeAspect="1" noChangeArrowheads="1"/>
          </p:cNvPicPr>
          <p:nvPr/>
        </p:nvPicPr>
        <p:blipFill rotWithShape="1">
          <a:blip r:embed="rId16" cstate="print">
            <a:extLst>
              <a:ext uri="{28A0092B-C50C-407E-A947-70E740481C1C}">
                <a14:useLocalDpi xmlns:a14="http://schemas.microsoft.com/office/drawing/2010/main" val="0"/>
              </a:ext>
            </a:extLst>
          </a:blip>
          <a:srcRect l="-7472" t="-13453" r="-7472" b="-13453"/>
          <a:stretch/>
        </p:blipFill>
        <p:spPr bwMode="auto">
          <a:xfrm rot="340637">
            <a:off x="614785" y="3674238"/>
            <a:ext cx="1329174" cy="621238"/>
          </a:xfrm>
          <a:prstGeom prst="roundRect">
            <a:avLst>
              <a:gd name="adj" fmla="val 4983"/>
            </a:avLst>
          </a:prstGeom>
          <a:solidFill>
            <a:srgbClr val="FFFFFF"/>
          </a:solidFill>
          <a:ln>
            <a:solidFill>
              <a:schemeClr val="accent6">
                <a:lumMod val="75000"/>
              </a:schemeClr>
            </a:solid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08079564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5000" y="3962400"/>
            <a:ext cx="7086600" cy="838200"/>
          </a:xfrm>
        </p:spPr>
        <p:txBody>
          <a:bodyPr/>
          <a:lstStyle/>
          <a:p>
            <a:r>
              <a:rPr lang="en-US" sz="3600" dirty="0" smtClean="0"/>
              <a:t>Answer</a:t>
            </a:r>
            <a:endParaRPr lang="en-US" sz="3600" dirty="0"/>
          </a:p>
        </p:txBody>
      </p:sp>
      <p:sp>
        <p:nvSpPr>
          <p:cNvPr id="3" name="Content Placeholder 2"/>
          <p:cNvSpPr>
            <a:spLocks noGrp="1"/>
          </p:cNvSpPr>
          <p:nvPr>
            <p:ph idx="1"/>
          </p:nvPr>
        </p:nvSpPr>
        <p:spPr/>
        <p:txBody>
          <a:bodyPr/>
          <a:lstStyle/>
          <a:p>
            <a:r>
              <a:rPr lang="en-US" dirty="0" smtClean="0"/>
              <a:t>5. Which </a:t>
            </a:r>
            <a:r>
              <a:rPr lang="en-US" dirty="0"/>
              <a:t>is not a state of a process</a:t>
            </a:r>
            <a:r>
              <a:rPr lang="en-US" dirty="0" smtClean="0"/>
              <a:t>?</a:t>
            </a:r>
          </a:p>
          <a:p>
            <a:pPr marL="871538" lvl="1" indent="-514350">
              <a:buFont typeface="+mj-lt"/>
              <a:buAutoNum type="alphaLcParenR"/>
            </a:pPr>
            <a:r>
              <a:rPr lang="en-US" dirty="0" smtClean="0"/>
              <a:t>Ready</a:t>
            </a:r>
            <a:endParaRPr lang="bg-BG" dirty="0"/>
          </a:p>
          <a:p>
            <a:pPr marL="871538" lvl="1" indent="-514350">
              <a:buFont typeface="+mj-lt"/>
              <a:buAutoNum type="alphaLcParenR"/>
            </a:pPr>
            <a:r>
              <a:rPr lang="en-US" dirty="0" smtClean="0"/>
              <a:t>Prioritized</a:t>
            </a:r>
            <a:endParaRPr lang="en-US" dirty="0"/>
          </a:p>
          <a:p>
            <a:pPr marL="871538" lvl="1" indent="-514350">
              <a:buFont typeface="+mj-lt"/>
              <a:buAutoNum type="alphaLcParenR"/>
            </a:pPr>
            <a:r>
              <a:rPr lang="en-US" dirty="0" smtClean="0"/>
              <a:t>Blocked</a:t>
            </a:r>
            <a:endParaRPr lang="bg-BG" dirty="0"/>
          </a:p>
          <a:p>
            <a:pPr marL="871538" lvl="1" indent="-514350">
              <a:buFont typeface="+mj-lt"/>
              <a:buAutoNum type="alphaLcParenR"/>
            </a:pPr>
            <a:r>
              <a:rPr lang="en-US" dirty="0" smtClean="0"/>
              <a:t>Running</a:t>
            </a:r>
            <a:endParaRPr lang="bg-BG" dirty="0" smtClean="0"/>
          </a:p>
          <a:p>
            <a:pPr marL="357188" lvl="1" indent="0">
              <a:buNone/>
            </a:pPr>
            <a:endParaRPr lang="bg-BG" dirty="0"/>
          </a:p>
          <a:p>
            <a:r>
              <a:rPr lang="en-US" b="0" dirty="0">
                <a:effectLst/>
              </a:rPr>
              <a:t>Ready/ Waiting, Running, and Blocked are main states of a process in the OS</a:t>
            </a:r>
            <a:r>
              <a:rPr lang="en-US" b="0" dirty="0" smtClean="0">
                <a:effectLst/>
              </a:rPr>
              <a:t>.</a:t>
            </a:r>
            <a:endParaRPr lang="en-US" dirty="0"/>
          </a:p>
          <a:p>
            <a:r>
              <a:rPr lang="en-US" b="0" u="sng" dirty="0">
                <a:effectLst/>
                <a:hlinkClick r:id="rId2"/>
              </a:rPr>
              <a:t>http://</a:t>
            </a:r>
            <a:r>
              <a:rPr lang="en-US" b="0" u="sng" dirty="0" smtClean="0">
                <a:effectLst/>
                <a:hlinkClick r:id="rId2"/>
              </a:rPr>
              <a:t>en.wikipedia.org/wiki/Process_state</a:t>
            </a:r>
            <a:endParaRPr lang="en-US" b="0" dirty="0">
              <a:effectLst/>
            </a:endParaRP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15</a:t>
            </a:fld>
            <a:endParaRPr lang="en-US" dirty="0"/>
          </a:p>
        </p:txBody>
      </p:sp>
      <p:sp>
        <p:nvSpPr>
          <p:cNvPr id="5" name="Oval 4"/>
          <p:cNvSpPr/>
          <p:nvPr/>
        </p:nvSpPr>
        <p:spPr>
          <a:xfrm>
            <a:off x="533400" y="2209800"/>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6" name="Title 1"/>
          <p:cNvSpPr txBox="1">
            <a:spLocks/>
          </p:cNvSpPr>
          <p:nvPr/>
        </p:nvSpPr>
        <p:spPr>
          <a:xfrm>
            <a:off x="1981200" y="228600"/>
            <a:ext cx="7086600" cy="838200"/>
          </a:xfrm>
          <a:prstGeom prst="rect">
            <a:avLst/>
          </a:prstGeom>
        </p:spPr>
        <p:txBody>
          <a:bodyPr anchor="ctr" anchorCtr="0">
            <a:noAutofit/>
          </a:bodyPr>
          <a:lstStyle>
            <a:lvl1pPr algn="r" rtl="0" eaLnBrk="0" fontAlgn="base" hangingPunct="0">
              <a:lnSpc>
                <a:spcPts val="4000"/>
              </a:lnSpc>
              <a:spcBef>
                <a:spcPct val="0"/>
              </a:spcBef>
              <a:spcAft>
                <a:spcPct val="0"/>
              </a:spcAft>
              <a:defRPr lang="en-US" sz="4000" b="1" kern="1200" baseline="0" dirty="0">
                <a:ln w="500">
                  <a:noFill/>
                </a:ln>
                <a:solidFill>
                  <a:schemeClr val="tx2"/>
                </a:solidFill>
                <a:effectLst>
                  <a:outerShdw blurRad="38100" dist="38100" dir="2700000" algn="tl">
                    <a:srgbClr val="000000">
                      <a:alpha val="43137"/>
                    </a:srgbClr>
                  </a:outerShdw>
                  <a:reflection blurRad="12700" stA="20000" endPos="50000" dist="12700" dir="5400000" sy="-100000" algn="bl" rotWithShape="0"/>
                </a:effectLst>
                <a:latin typeface="+mj-lt"/>
                <a:ea typeface="+mj-ea"/>
                <a:cs typeface="+mj-cs"/>
              </a:defRPr>
            </a:lvl1pPr>
            <a:lvl2pPr algn="r" rtl="0" eaLnBrk="0" fontAlgn="base" hangingPunct="0">
              <a:spcBef>
                <a:spcPct val="0"/>
              </a:spcBef>
              <a:spcAft>
                <a:spcPct val="0"/>
              </a:spcAft>
              <a:defRPr sz="3000" b="1">
                <a:solidFill>
                  <a:schemeClr val="tx2"/>
                </a:solidFill>
                <a:latin typeface="Corbel" pitchFamily="34" charset="0"/>
              </a:defRPr>
            </a:lvl2pPr>
            <a:lvl3pPr algn="r" rtl="0" eaLnBrk="0" fontAlgn="base" hangingPunct="0">
              <a:spcBef>
                <a:spcPct val="0"/>
              </a:spcBef>
              <a:spcAft>
                <a:spcPct val="0"/>
              </a:spcAft>
              <a:defRPr sz="3000" b="1">
                <a:solidFill>
                  <a:schemeClr val="tx2"/>
                </a:solidFill>
                <a:latin typeface="Corbel" pitchFamily="34" charset="0"/>
              </a:defRPr>
            </a:lvl3pPr>
            <a:lvl4pPr algn="r" rtl="0" eaLnBrk="0" fontAlgn="base" hangingPunct="0">
              <a:spcBef>
                <a:spcPct val="0"/>
              </a:spcBef>
              <a:spcAft>
                <a:spcPct val="0"/>
              </a:spcAft>
              <a:defRPr sz="3000" b="1">
                <a:solidFill>
                  <a:schemeClr val="tx2"/>
                </a:solidFill>
                <a:latin typeface="Corbel" pitchFamily="34" charset="0"/>
              </a:defRPr>
            </a:lvl4pPr>
            <a:lvl5pPr algn="r" rtl="0" eaLnBrk="0" fontAlgn="base" hangingPunct="0">
              <a:spcBef>
                <a:spcPct val="0"/>
              </a:spcBef>
              <a:spcAft>
                <a:spcPct val="0"/>
              </a:spcAft>
              <a:defRPr sz="3000" b="1">
                <a:solidFill>
                  <a:schemeClr val="tx2"/>
                </a:solidFill>
                <a:latin typeface="Corbel" pitchFamily="34" charset="0"/>
              </a:defRPr>
            </a:lvl5pPr>
            <a:lvl6pPr marL="457200" algn="r" rtl="0" fontAlgn="base">
              <a:spcBef>
                <a:spcPct val="0"/>
              </a:spcBef>
              <a:spcAft>
                <a:spcPct val="0"/>
              </a:spcAft>
              <a:defRPr sz="3000" b="1">
                <a:solidFill>
                  <a:schemeClr val="tx2"/>
                </a:solidFill>
                <a:latin typeface="Corbel" pitchFamily="34" charset="0"/>
              </a:defRPr>
            </a:lvl6pPr>
            <a:lvl7pPr marL="914400" algn="r" rtl="0" fontAlgn="base">
              <a:spcBef>
                <a:spcPct val="0"/>
              </a:spcBef>
              <a:spcAft>
                <a:spcPct val="0"/>
              </a:spcAft>
              <a:defRPr sz="3000" b="1">
                <a:solidFill>
                  <a:schemeClr val="tx2"/>
                </a:solidFill>
                <a:latin typeface="Corbel" pitchFamily="34" charset="0"/>
              </a:defRPr>
            </a:lvl7pPr>
            <a:lvl8pPr marL="1371600" algn="r" rtl="0" fontAlgn="base">
              <a:spcBef>
                <a:spcPct val="0"/>
              </a:spcBef>
              <a:spcAft>
                <a:spcPct val="0"/>
              </a:spcAft>
              <a:defRPr sz="3000" b="1">
                <a:solidFill>
                  <a:schemeClr val="tx2"/>
                </a:solidFill>
                <a:latin typeface="Corbel" pitchFamily="34" charset="0"/>
              </a:defRPr>
            </a:lvl8pPr>
            <a:lvl9pPr marL="1828800" algn="r" rtl="0" fontAlgn="base">
              <a:spcBef>
                <a:spcPct val="0"/>
              </a:spcBef>
              <a:spcAft>
                <a:spcPct val="0"/>
              </a:spcAft>
              <a:defRPr sz="3000" b="1">
                <a:solidFill>
                  <a:schemeClr val="tx2"/>
                </a:solidFill>
                <a:latin typeface="Corbel" pitchFamily="34" charset="0"/>
              </a:defRPr>
            </a:lvl9pPr>
          </a:lstStyle>
          <a:p>
            <a:r>
              <a:rPr lang="en-US" sz="3600" smtClean="0"/>
              <a:t>Question</a:t>
            </a:r>
            <a:endParaRPr lang="en-US" sz="3600"/>
          </a:p>
        </p:txBody>
      </p:sp>
    </p:spTree>
    <p:extLst>
      <p:ext uri="{BB962C8B-B14F-4D97-AF65-F5344CB8AC3E}">
        <p14:creationId xmlns:p14="http://schemas.microsoft.com/office/powerpoint/2010/main" val="3722624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90601" y="1219201"/>
            <a:ext cx="7169182" cy="2485144"/>
          </a:xfrm>
          <a:prstGeom prst="roundRect">
            <a:avLst>
              <a:gd name="adj" fmla="val 8594"/>
            </a:avLst>
          </a:prstGeom>
          <a:solidFill>
            <a:srgbClr val="FFFFFF">
              <a:shade val="85000"/>
            </a:srgbClr>
          </a:solidFill>
          <a:ln>
            <a:solidFill>
              <a:schemeClr val="accent5">
                <a:lumMod val="50000"/>
              </a:schemeClr>
            </a:solidFill>
          </a:ln>
          <a:effectLst>
            <a:reflection blurRad="12700" stA="38000" endPos="28000" dist="5000" dir="5400000" sy="-100000" algn="bl" rotWithShape="0"/>
          </a:effectLst>
        </p:spPr>
      </p:pic>
      <p:sp>
        <p:nvSpPr>
          <p:cNvPr id="8" name="Title 1"/>
          <p:cNvSpPr>
            <a:spLocks noGrp="1"/>
          </p:cNvSpPr>
          <p:nvPr>
            <p:ph type="ctrTitle"/>
          </p:nvPr>
        </p:nvSpPr>
        <p:spPr>
          <a:xfrm>
            <a:off x="152400" y="3962400"/>
            <a:ext cx="8991600" cy="1371600"/>
          </a:xfrm>
        </p:spPr>
        <p:txBody>
          <a:bodyPr/>
          <a:lstStyle/>
          <a:p>
            <a:r>
              <a:rPr lang="en-US" dirty="0"/>
              <a:t>Software engineering and project development</a:t>
            </a:r>
          </a:p>
        </p:txBody>
      </p:sp>
      <p:sp>
        <p:nvSpPr>
          <p:cNvPr id="12" name="Subtitle 2"/>
          <p:cNvSpPr>
            <a:spLocks noGrp="1"/>
          </p:cNvSpPr>
          <p:nvPr>
            <p:ph type="subTitle" idx="1"/>
          </p:nvPr>
        </p:nvSpPr>
        <p:spPr>
          <a:xfrm>
            <a:off x="612792" y="5334000"/>
            <a:ext cx="7924800" cy="1026320"/>
          </a:xfrm>
        </p:spPr>
        <p:txBody>
          <a:bodyPr/>
          <a:lstStyle/>
          <a:p>
            <a:r>
              <a:rPr lang="en-US" dirty="0"/>
              <a:t>Analysis, specification, design, prototype, implementation, testing, maintenance, ...</a:t>
            </a:r>
          </a:p>
        </p:txBody>
      </p:sp>
    </p:spTree>
    <p:extLst>
      <p:ext uri="{BB962C8B-B14F-4D97-AF65-F5344CB8AC3E}">
        <p14:creationId xmlns:p14="http://schemas.microsoft.com/office/powerpoint/2010/main" val="142666585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a:t>
            </a:r>
          </a:p>
        </p:txBody>
      </p:sp>
      <p:sp>
        <p:nvSpPr>
          <p:cNvPr id="3" name="Content Placeholder 2"/>
          <p:cNvSpPr>
            <a:spLocks noGrp="1"/>
          </p:cNvSpPr>
          <p:nvPr>
            <p:ph idx="1"/>
          </p:nvPr>
        </p:nvSpPr>
        <p:spPr>
          <a:xfrm>
            <a:off x="228600" y="609600"/>
            <a:ext cx="8686800" cy="6172200"/>
          </a:xfrm>
        </p:spPr>
        <p:txBody>
          <a:bodyPr/>
          <a:lstStyle/>
          <a:p>
            <a:r>
              <a:rPr lang="en-US" dirty="0" smtClean="0">
                <a:effectLst/>
              </a:rPr>
              <a:t>6. The </a:t>
            </a:r>
            <a:r>
              <a:rPr lang="en-US" dirty="0">
                <a:effectLst/>
              </a:rPr>
              <a:t>software engineering environment (SEE) consists of which of the following</a:t>
            </a:r>
            <a:r>
              <a:rPr lang="ru-RU" dirty="0" smtClean="0"/>
              <a:t>?</a:t>
            </a:r>
          </a:p>
          <a:p>
            <a:pPr marL="871538" lvl="1" indent="-514350">
              <a:buFont typeface="+mj-lt"/>
              <a:buAutoNum type="alphaLcParenR"/>
            </a:pPr>
            <a:r>
              <a:rPr lang="en-US" dirty="0" smtClean="0"/>
              <a:t>Customers</a:t>
            </a:r>
            <a:endParaRPr lang="bg-BG" dirty="0" smtClean="0"/>
          </a:p>
          <a:p>
            <a:pPr marL="871538" lvl="1" indent="-514350">
              <a:buFont typeface="+mj-lt"/>
              <a:buAutoNum type="alphaLcParenR"/>
            </a:pPr>
            <a:r>
              <a:rPr lang="en-US" dirty="0" smtClean="0"/>
              <a:t>Hardware platforms</a:t>
            </a:r>
            <a:endParaRPr lang="ru-RU" dirty="0" smtClean="0"/>
          </a:p>
          <a:p>
            <a:pPr marL="871538" lvl="1" indent="-514350">
              <a:buFont typeface="+mj-lt"/>
              <a:buAutoNum type="alphaLcParenR"/>
            </a:pPr>
            <a:r>
              <a:rPr lang="en-US" dirty="0" smtClean="0"/>
              <a:t>Software tools</a:t>
            </a:r>
          </a:p>
          <a:p>
            <a:pPr marL="871538" lvl="1" indent="-514350">
              <a:buFont typeface="+mj-lt"/>
              <a:buAutoNum type="alphaLcParenR"/>
            </a:pPr>
            <a:r>
              <a:rPr lang="en-US" dirty="0" smtClean="0"/>
              <a:t>Both </a:t>
            </a:r>
            <a:r>
              <a:rPr lang="en-US" dirty="0"/>
              <a:t>b</a:t>
            </a:r>
            <a:r>
              <a:rPr lang="en-US" dirty="0" smtClean="0"/>
              <a:t>) and c)</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17</a:t>
            </a:fld>
            <a:endParaRPr lang="en-US" dirty="0"/>
          </a:p>
        </p:txBody>
      </p:sp>
      <p:sp>
        <p:nvSpPr>
          <p:cNvPr id="5" name="Oval 4"/>
          <p:cNvSpPr/>
          <p:nvPr/>
        </p:nvSpPr>
        <p:spPr>
          <a:xfrm>
            <a:off x="521728" y="3657600"/>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09962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Answer</a:t>
            </a:r>
            <a:endParaRPr lang="en-US" dirty="0"/>
          </a:p>
        </p:txBody>
      </p:sp>
      <p:sp>
        <p:nvSpPr>
          <p:cNvPr id="3" name="Content Placeholder 2"/>
          <p:cNvSpPr>
            <a:spLocks noGrp="1"/>
          </p:cNvSpPr>
          <p:nvPr>
            <p:ph idx="1"/>
          </p:nvPr>
        </p:nvSpPr>
        <p:spPr>
          <a:xfrm>
            <a:off x="228600" y="990600"/>
            <a:ext cx="8686800" cy="5638800"/>
          </a:xfrm>
        </p:spPr>
        <p:txBody>
          <a:bodyPr/>
          <a:lstStyle/>
          <a:p>
            <a:r>
              <a:rPr lang="en-US" sz="2800" dirty="0" smtClean="0"/>
              <a:t>Software engineering environment must consist hardware platform to operate on and IDE or Integrated Development Environment </a:t>
            </a:r>
          </a:p>
          <a:p>
            <a:r>
              <a:rPr lang="en-US" sz="2800" dirty="0">
                <a:effectLst/>
              </a:rPr>
              <a:t>An integrated development environment (IDE) also known as </a:t>
            </a:r>
            <a:r>
              <a:rPr lang="en-US" sz="2800" i="1" dirty="0">
                <a:effectLst/>
              </a:rPr>
              <a:t>integrated design environment</a:t>
            </a:r>
            <a:r>
              <a:rPr lang="en-US" sz="2800" dirty="0">
                <a:effectLst/>
              </a:rPr>
              <a:t> or </a:t>
            </a:r>
            <a:r>
              <a:rPr lang="en-US" sz="2800" i="1" dirty="0">
                <a:effectLst/>
              </a:rPr>
              <a:t>integrated debugging environment</a:t>
            </a:r>
            <a:r>
              <a:rPr lang="en-US" sz="2800" dirty="0">
                <a:effectLst/>
              </a:rPr>
              <a:t> is a software application that provides comprehensive facilities to computer programmers for software development.</a:t>
            </a:r>
            <a:r>
              <a:rPr lang="en-US" sz="2800" b="0" dirty="0">
                <a:effectLst/>
              </a:rPr>
              <a:t> </a:t>
            </a:r>
            <a:endParaRPr lang="bg-BG" sz="2800" dirty="0" smtClean="0"/>
          </a:p>
          <a:p>
            <a:r>
              <a:rPr lang="en-US" dirty="0" smtClean="0"/>
              <a:t>Link</a:t>
            </a:r>
            <a:r>
              <a:rPr lang="bg-BG" dirty="0" smtClean="0"/>
              <a:t>:</a:t>
            </a:r>
          </a:p>
          <a:p>
            <a:pPr lvl="1"/>
            <a:r>
              <a:rPr lang="en-US" dirty="0">
                <a:hlinkClick r:id="rId2"/>
              </a:rPr>
              <a:t>http://en.wikibooks.org/wiki/Introduction_to_Software_Engineering/Print_version</a:t>
            </a:r>
            <a:endParaRPr lang="en-US"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18</a:t>
            </a:fld>
            <a:endParaRPr lang="en-US" dirty="0"/>
          </a:p>
        </p:txBody>
      </p:sp>
    </p:spTree>
    <p:extLst>
      <p:ext uri="{BB962C8B-B14F-4D97-AF65-F5344CB8AC3E}">
        <p14:creationId xmlns:p14="http://schemas.microsoft.com/office/powerpoint/2010/main" val="318598694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a:spLocks noGrp="1"/>
          </p:cNvSpPr>
          <p:nvPr>
            <p:ph type="ctrTitle"/>
          </p:nvPr>
        </p:nvSpPr>
        <p:spPr>
          <a:xfrm>
            <a:off x="0" y="4461794"/>
            <a:ext cx="9144000" cy="1405606"/>
          </a:xfrm>
        </p:spPr>
        <p:txBody>
          <a:bodyPr/>
          <a:lstStyle/>
          <a:p>
            <a:r>
              <a:rPr lang="en-US" dirty="0"/>
              <a:t>Compressing and decompressing data</a:t>
            </a:r>
          </a:p>
        </p:txBody>
      </p:sp>
      <p:sp>
        <p:nvSpPr>
          <p:cNvPr id="32" name="Subtitle 2"/>
          <p:cNvSpPr>
            <a:spLocks noGrp="1"/>
          </p:cNvSpPr>
          <p:nvPr>
            <p:ph type="subTitle" idx="1"/>
          </p:nvPr>
        </p:nvSpPr>
        <p:spPr>
          <a:xfrm>
            <a:off x="605067" y="5867400"/>
            <a:ext cx="7924800" cy="569120"/>
          </a:xfrm>
        </p:spPr>
        <p:txBody>
          <a:bodyPr/>
          <a:lstStyle/>
          <a:p>
            <a:r>
              <a:rPr lang="en-US" dirty="0"/>
              <a:t>Compression algorithms, backup software</a:t>
            </a:r>
          </a:p>
        </p:txBody>
      </p:sp>
      <p:pic>
        <p:nvPicPr>
          <p:cNvPr id="33" name="Picture 2" descr="http://www.di.ens.fr/~cherniav/images/data.jpg"/>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rcRect/>
          <a:stretch>
            <a:fillRect/>
          </a:stretch>
        </p:blipFill>
        <p:spPr bwMode="auto">
          <a:xfrm>
            <a:off x="807155" y="1257299"/>
            <a:ext cx="3829050" cy="3009901"/>
          </a:xfrm>
          <a:prstGeom prst="roundRect">
            <a:avLst>
              <a:gd name="adj" fmla="val 3915"/>
            </a:avLst>
          </a:prstGeom>
          <a:noFill/>
          <a:ln>
            <a:noFill/>
          </a:ln>
          <a:effectLst>
            <a:outerShdw blurRad="127000" dist="38100" dir="2700000" algn="ctr">
              <a:srgbClr val="000000">
                <a:alpha val="45000"/>
              </a:srgbClr>
            </a:outerShdw>
          </a:effectLst>
          <a:scene3d>
            <a:camera prst="perspectiveContrastingRightFacing">
              <a:rot lat="20885729" lon="20316383" rev="21463455"/>
            </a:camera>
            <a:lightRig rig="soft" dir="t">
              <a:rot lat="0" lon="0" rev="0"/>
            </a:lightRig>
          </a:scene3d>
          <a:sp3d prstMaterial="translucentPowder">
            <a:bevelT w="203200" h="50800" prst="softRound"/>
          </a:sp3d>
          <a:extLst>
            <a:ext uri="{909E8E84-426E-40DD-AFC4-6F175D3DCCD1}">
              <a14:hiddenFill xmlns:a14="http://schemas.microsoft.com/office/drawing/2010/main">
                <a:solidFill>
                  <a:srgbClr val="FFFFFF"/>
                </a:solidFill>
              </a14:hiddenFill>
            </a:ext>
          </a:extLst>
        </p:spPr>
      </p:pic>
      <p:pic>
        <p:nvPicPr>
          <p:cNvPr id="34" name="Picture 4" descr="http://web.mit.edu/newsoffice/images/article_images/20091217161424-4.jpg"/>
          <p:cNvPicPr>
            <a:picLocks noChangeAspect="1" noChangeArrowheads="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3987800" y="1143000"/>
            <a:ext cx="4165600" cy="3124200"/>
          </a:xfrm>
          <a:prstGeom prst="roundRect">
            <a:avLst>
              <a:gd name="adj" fmla="val 3659"/>
            </a:avLst>
          </a:prstGeom>
          <a:noFill/>
          <a:ln>
            <a:noFill/>
          </a:ln>
          <a:effectLst>
            <a:outerShdw blurRad="127000" dist="38100" dir="2700000" algn="ctr">
              <a:srgbClr val="000000">
                <a:alpha val="45000"/>
              </a:srgbClr>
            </a:outerShdw>
          </a:effectLst>
          <a:scene3d>
            <a:camera prst="perspectiveFront" fov="2700000">
              <a:rot lat="20376001" lon="1938000" rev="20712002"/>
            </a:camera>
            <a:lightRig rig="soft" dir="t">
              <a:rot lat="0" lon="0" rev="0"/>
            </a:lightRig>
          </a:scene3d>
          <a:sp3d prstMaterial="translucentPowder">
            <a:bevelT w="203200" h="50800" prst="softRound"/>
          </a:sp3d>
          <a:extLst>
            <a:ext uri="{909E8E84-426E-40DD-AFC4-6F175D3DCCD1}">
              <a14:hiddenFill xmlns:a14="http://schemas.microsoft.com/office/drawing/2010/main">
                <a:solidFill>
                  <a:srgbClr val="FFFFFF"/>
                </a:solidFill>
              </a14:hiddenFill>
            </a:ext>
          </a:extLst>
        </p:spPr>
      </p:pic>
      <p:pic>
        <p:nvPicPr>
          <p:cNvPr id="35" name="Picture 6" descr="http://t2.gstatic.com/images?q=tbn:NyRmokIuyyzZhM:http://portableapps.com/files/images/logos/7-zip.png&amp;t=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21191018">
            <a:off x="1707953" y="846144"/>
            <a:ext cx="1041597" cy="593711"/>
          </a:xfrm>
          <a:prstGeom prst="roundRect">
            <a:avLst>
              <a:gd name="adj" fmla="val 10429"/>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36" name="Picture 8" descr="http://t2.gstatic.com/images?q=tbn:rGUKQ6YrwerA5M:http://img.photobucket.com/albums/v63/umaranjum/Feburary/gzip3d.png&amp;t=1"/>
          <p:cNvPicPr>
            <a:picLocks noChangeAspect="1" noChangeArrowheads="1"/>
          </p:cNvPicPr>
          <p:nvPr/>
        </p:nvPicPr>
        <p:blipFill>
          <a:blip r:embed="rId7" cstate="screen">
            <a:extLst>
              <a:ext uri="{BEBA8EAE-BF5A-486C-A8C5-ECC9F3942E4B}">
                <a14:imgProps xmlns:a14="http://schemas.microsoft.com/office/drawing/2010/main">
                  <a14:imgLayer r:embed="rId8">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rot="21326303">
            <a:off x="3476297" y="3677088"/>
            <a:ext cx="1085019" cy="717293"/>
          </a:xfrm>
          <a:prstGeom prst="roundRect">
            <a:avLst>
              <a:gd name="adj" fmla="val 10429"/>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37" name="Picture 10" descr="http://www.hbp.com/images/winzip_logo.jp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rot="21421823">
            <a:off x="7315626" y="3625342"/>
            <a:ext cx="738721" cy="792446"/>
          </a:xfrm>
          <a:prstGeom prst="roundRect">
            <a:avLst>
              <a:gd name="adj" fmla="val 10429"/>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38" name="Picture 12" descr="http://2.bp.blogspot.com/_QCueOts1jT0/Sfn0fQih-1I/AAAAAAAACXU/glsUpttVkdc/s400/winrar.jpg"/>
          <p:cNvPicPr>
            <a:picLocks noChangeAspect="1" noChangeArrowheads="1"/>
          </p:cNvPicPr>
          <p:nvPr/>
        </p:nvPicPr>
        <p:blipFill rotWithShape="1">
          <a:blip r:embed="rId10" cstate="screen">
            <a:extLst>
              <a:ext uri="{28A0092B-C50C-407E-A947-70E740481C1C}">
                <a14:useLocalDpi xmlns:a14="http://schemas.microsoft.com/office/drawing/2010/main" val="0"/>
              </a:ext>
            </a:extLst>
          </a:blip>
          <a:srcRect/>
          <a:stretch/>
        </p:blipFill>
        <p:spPr bwMode="auto">
          <a:xfrm rot="366306">
            <a:off x="652481" y="3465239"/>
            <a:ext cx="1010375" cy="945507"/>
          </a:xfrm>
          <a:prstGeom prst="roundRect">
            <a:avLst>
              <a:gd name="adj" fmla="val 5210"/>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39" name="Picture 14" descr="http://t0.gstatic.com/images?q=tbn:ANd9GcRYfS27MIn7aBAIBzHUSQNX0rqpZrAwzog5vjLw9st7CqFwD74&amp;t=1&amp;usg=__0MYBxnhHsso04yawZHG5FYwbhzs="/>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rot="20893829">
            <a:off x="7423546" y="827000"/>
            <a:ext cx="976846" cy="1355263"/>
          </a:xfrm>
          <a:prstGeom prst="roundRect">
            <a:avLst>
              <a:gd name="adj" fmla="val 10429"/>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40" name="Picture 16" descr="http://1.bp.blogspot.com/_WDytkVEEwXI/TJd4ylKFF8I/AAAAAAAACAw/Qt7TMFxomhg/s1600/WinISO.jpg"/>
          <p:cNvPicPr>
            <a:picLocks noChangeAspect="1" noChangeArrowheads="1"/>
          </p:cNvPicPr>
          <p:nvPr/>
        </p:nvPicPr>
        <p:blipFill>
          <a:blip r:embed="rId12" cstate="screen">
            <a:extLst>
              <a:ext uri="{28A0092B-C50C-407E-A947-70E740481C1C}">
                <a14:useLocalDpi xmlns:a14="http://schemas.microsoft.com/office/drawing/2010/main" val="0"/>
              </a:ext>
            </a:extLst>
          </a:blip>
          <a:srcRect/>
          <a:stretch>
            <a:fillRect/>
          </a:stretch>
        </p:blipFill>
        <p:spPr bwMode="auto">
          <a:xfrm rot="21359808">
            <a:off x="4205612" y="1249824"/>
            <a:ext cx="718392" cy="993954"/>
          </a:xfrm>
          <a:prstGeom prst="roundRect">
            <a:avLst>
              <a:gd name="adj" fmla="val 10429"/>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41" name="Picture 20" descr="http://al-wed.com/prodownload/n915.png"/>
          <p:cNvPicPr>
            <a:picLocks noChangeAspect="1" noChangeArrowheads="1"/>
          </p:cNvPicPr>
          <p:nvPr/>
        </p:nvPicPr>
        <p:blipFill>
          <a:blip r:embed="rId13" cstate="screen">
            <a:extLst>
              <a:ext uri="{28A0092B-C50C-407E-A947-70E740481C1C}">
                <a14:useLocalDpi xmlns:a14="http://schemas.microsoft.com/office/drawing/2010/main" val="0"/>
              </a:ext>
            </a:extLst>
          </a:blip>
          <a:srcRect/>
          <a:stretch>
            <a:fillRect/>
          </a:stretch>
        </p:blipFill>
        <p:spPr bwMode="auto">
          <a:xfrm rot="168128">
            <a:off x="5308255" y="3625108"/>
            <a:ext cx="1228846" cy="688666"/>
          </a:xfrm>
          <a:prstGeom prst="roundRect">
            <a:avLst>
              <a:gd name="adj" fmla="val 10429"/>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366539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609600" y="4876800"/>
            <a:ext cx="7924800" cy="685800"/>
          </a:xfrm>
          <a:prstGeom prst="rect">
            <a:avLst/>
          </a:prstGeom>
        </p:spPr>
        <p:txBody>
          <a:bodyPr tIns="0" bIns="0" anchor="ctr" anchorCtr="0"/>
          <a:lstStyle>
            <a:lvl1pPr algn="ctr" rtl="0" eaLnBrk="0" fontAlgn="base" hangingPunct="0">
              <a:lnSpc>
                <a:spcPts val="5600"/>
              </a:lnSpc>
              <a:spcBef>
                <a:spcPct val="0"/>
              </a:spcBef>
              <a:spcAft>
                <a:spcPct val="0"/>
              </a:spcAft>
              <a:defRPr sz="5000" b="1" kern="1200" cap="none" baseline="0">
                <a:ln w="500">
                  <a:noFill/>
                </a:ln>
                <a:solidFill>
                  <a:schemeClr val="tx2"/>
                </a:solidFill>
                <a:effectLst>
                  <a:outerShdw blurRad="30000" dist="30000" dir="2700000" algn="tl" rotWithShape="0">
                    <a:schemeClr val="bg2">
                      <a:shade val="45000"/>
                      <a:satMod val="150000"/>
                      <a:alpha val="90000"/>
                    </a:schemeClr>
                  </a:outerShdw>
                  <a:reflection blurRad="12000" stA="20000" endPos="50000" dist="12700" dir="5400000" sy="-100000" algn="bl" rotWithShape="0"/>
                </a:effectLst>
                <a:latin typeface="+mj-lt"/>
                <a:ea typeface="+mj-ea"/>
                <a:cs typeface="+mj-cs"/>
              </a:defRPr>
            </a:lvl1pPr>
            <a:lvl2pPr algn="r" rtl="0" eaLnBrk="0" fontAlgn="base" hangingPunct="0">
              <a:spcBef>
                <a:spcPct val="0"/>
              </a:spcBef>
              <a:spcAft>
                <a:spcPct val="0"/>
              </a:spcAft>
              <a:defRPr sz="3000" b="1">
                <a:solidFill>
                  <a:schemeClr val="tx2"/>
                </a:solidFill>
                <a:latin typeface="Corbel" pitchFamily="34" charset="0"/>
              </a:defRPr>
            </a:lvl2pPr>
            <a:lvl3pPr algn="r" rtl="0" eaLnBrk="0" fontAlgn="base" hangingPunct="0">
              <a:spcBef>
                <a:spcPct val="0"/>
              </a:spcBef>
              <a:spcAft>
                <a:spcPct val="0"/>
              </a:spcAft>
              <a:defRPr sz="3000" b="1">
                <a:solidFill>
                  <a:schemeClr val="tx2"/>
                </a:solidFill>
                <a:latin typeface="Corbel" pitchFamily="34" charset="0"/>
              </a:defRPr>
            </a:lvl3pPr>
            <a:lvl4pPr algn="r" rtl="0" eaLnBrk="0" fontAlgn="base" hangingPunct="0">
              <a:spcBef>
                <a:spcPct val="0"/>
              </a:spcBef>
              <a:spcAft>
                <a:spcPct val="0"/>
              </a:spcAft>
              <a:defRPr sz="3000" b="1">
                <a:solidFill>
                  <a:schemeClr val="tx2"/>
                </a:solidFill>
                <a:latin typeface="Corbel" pitchFamily="34" charset="0"/>
              </a:defRPr>
            </a:lvl4pPr>
            <a:lvl5pPr algn="r" rtl="0" eaLnBrk="0" fontAlgn="base" hangingPunct="0">
              <a:spcBef>
                <a:spcPct val="0"/>
              </a:spcBef>
              <a:spcAft>
                <a:spcPct val="0"/>
              </a:spcAft>
              <a:defRPr sz="3000" b="1">
                <a:solidFill>
                  <a:schemeClr val="tx2"/>
                </a:solidFill>
                <a:latin typeface="Corbel" pitchFamily="34" charset="0"/>
              </a:defRPr>
            </a:lvl5pPr>
            <a:lvl6pPr marL="457200" algn="r" rtl="0" fontAlgn="base">
              <a:spcBef>
                <a:spcPct val="0"/>
              </a:spcBef>
              <a:spcAft>
                <a:spcPct val="0"/>
              </a:spcAft>
              <a:defRPr sz="3000" b="1">
                <a:solidFill>
                  <a:schemeClr val="tx2"/>
                </a:solidFill>
                <a:latin typeface="Corbel" pitchFamily="34" charset="0"/>
              </a:defRPr>
            </a:lvl6pPr>
            <a:lvl7pPr marL="914400" algn="r" rtl="0" fontAlgn="base">
              <a:spcBef>
                <a:spcPct val="0"/>
              </a:spcBef>
              <a:spcAft>
                <a:spcPct val="0"/>
              </a:spcAft>
              <a:defRPr sz="3000" b="1">
                <a:solidFill>
                  <a:schemeClr val="tx2"/>
                </a:solidFill>
                <a:latin typeface="Corbel" pitchFamily="34" charset="0"/>
              </a:defRPr>
            </a:lvl7pPr>
            <a:lvl8pPr marL="1371600" algn="r" rtl="0" fontAlgn="base">
              <a:spcBef>
                <a:spcPct val="0"/>
              </a:spcBef>
              <a:spcAft>
                <a:spcPct val="0"/>
              </a:spcAft>
              <a:defRPr sz="3000" b="1">
                <a:solidFill>
                  <a:schemeClr val="tx2"/>
                </a:solidFill>
                <a:latin typeface="Corbel" pitchFamily="34" charset="0"/>
              </a:defRPr>
            </a:lvl8pPr>
            <a:lvl9pPr marL="1828800" algn="r" rtl="0" fontAlgn="base">
              <a:spcBef>
                <a:spcPct val="0"/>
              </a:spcBef>
              <a:spcAft>
                <a:spcPct val="0"/>
              </a:spcAft>
              <a:defRPr sz="3000" b="1">
                <a:solidFill>
                  <a:schemeClr val="tx2"/>
                </a:solidFill>
                <a:latin typeface="Corbel" pitchFamily="34" charset="0"/>
              </a:defRPr>
            </a:lvl9pPr>
          </a:lstStyle>
          <a:p>
            <a:r>
              <a:rPr lang="en-US" dirty="0"/>
              <a:t>Computer </a:t>
            </a:r>
            <a:r>
              <a:rPr lang="en-US" dirty="0" smtClean="0"/>
              <a:t>systems</a:t>
            </a:r>
            <a:endParaRPr lang="en-US" dirty="0"/>
          </a:p>
        </p:txBody>
      </p:sp>
      <p:sp>
        <p:nvSpPr>
          <p:cNvPr id="6" name="Subtitle 2"/>
          <p:cNvSpPr txBox="1">
            <a:spLocks/>
          </p:cNvSpPr>
          <p:nvPr/>
        </p:nvSpPr>
        <p:spPr>
          <a:xfrm>
            <a:off x="609600" y="5603079"/>
            <a:ext cx="7924800" cy="569120"/>
          </a:xfrm>
          <a:prstGeom prst="rect">
            <a:avLst/>
          </a:prstGeom>
        </p:spPr>
        <p:txBody>
          <a:bodyPr lIns="0" tIns="0" rIns="0" bIns="0" anchor="ctr" anchorCtr="0"/>
          <a:lstStyle>
            <a:lvl1pPr marL="0" indent="0" algn="ctr" rtl="0" eaLnBrk="0" fontAlgn="base" hangingPunct="0">
              <a:spcBef>
                <a:spcPct val="20000"/>
              </a:spcBef>
              <a:spcAft>
                <a:spcPct val="0"/>
              </a:spcAft>
              <a:buClr>
                <a:schemeClr val="accent5">
                  <a:lumMod val="40000"/>
                  <a:lumOff val="60000"/>
                </a:schemeClr>
              </a:buClr>
              <a:buSzPct val="70000"/>
              <a:buFont typeface="Wingdings 2" pitchFamily="18" charset="2"/>
              <a:buNone/>
              <a:defRPr lang="en-US" sz="2800" b="1" kern="1200" baseline="0" dirty="0">
                <a:solidFill>
                  <a:srgbClr val="FAF7C8"/>
                </a:solidFill>
                <a:effectLst>
                  <a:outerShdw blurRad="38100" dist="38100" dir="2700000" algn="tl">
                    <a:srgbClr val="000000">
                      <a:alpha val="43137"/>
                    </a:srgbClr>
                  </a:outerShdw>
                </a:effectLst>
                <a:latin typeface="+mn-lt"/>
                <a:ea typeface="+mn-ea"/>
                <a:cs typeface="+mn-cs"/>
              </a:defRPr>
            </a:lvl1pPr>
            <a:lvl2pPr marL="457200" indent="0" algn="ctr" rtl="0" eaLnBrk="0" fontAlgn="base" hangingPunct="0">
              <a:spcBef>
                <a:spcPct val="20000"/>
              </a:spcBef>
              <a:spcAft>
                <a:spcPct val="0"/>
              </a:spcAft>
              <a:buClr>
                <a:schemeClr val="accent2">
                  <a:lumMod val="60000"/>
                  <a:lumOff val="40000"/>
                </a:schemeClr>
              </a:buClr>
              <a:buFont typeface="Wingdings 2" pitchFamily="18" charset="2"/>
              <a:buNone/>
              <a:defRPr sz="30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2pPr>
            <a:lvl3pPr marL="914400" indent="0" algn="ctr" rtl="0" eaLnBrk="0" fontAlgn="base" hangingPunct="0">
              <a:spcBef>
                <a:spcPct val="20000"/>
              </a:spcBef>
              <a:spcAft>
                <a:spcPct val="0"/>
              </a:spcAft>
              <a:buClr>
                <a:schemeClr val="tx1">
                  <a:lumMod val="50000"/>
                </a:schemeClr>
              </a:buClr>
              <a:buFont typeface="Wingdings 2" pitchFamily="18" charset="2"/>
              <a:buNone/>
              <a:defRPr sz="28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3pPr>
            <a:lvl4pPr marL="1371600" indent="0" algn="ctr" rtl="0" eaLnBrk="0" fontAlgn="base" hangingPunct="0">
              <a:spcBef>
                <a:spcPct val="20000"/>
              </a:spcBef>
              <a:spcAft>
                <a:spcPct val="0"/>
              </a:spcAft>
              <a:buClr>
                <a:srgbClr val="F8BD52"/>
              </a:buClr>
              <a:buFont typeface="Wingdings 2" pitchFamily="18" charset="2"/>
              <a:buNone/>
              <a:defRPr sz="26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4pPr>
            <a:lvl5pPr marL="1828800" indent="0" algn="ctr" rtl="0" eaLnBrk="0" fontAlgn="base" hangingPunct="0">
              <a:spcBef>
                <a:spcPct val="20000"/>
              </a:spcBef>
              <a:spcAft>
                <a:spcPct val="0"/>
              </a:spcAft>
              <a:buClr>
                <a:srgbClr val="46A6BD"/>
              </a:buClr>
              <a:buFont typeface="Wingdings 2" pitchFamily="18" charset="2"/>
              <a:buNone/>
              <a:defRPr sz="24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5pPr>
            <a:lvl6pPr marL="2286000" indent="0" algn="ctr" rtl="0" eaLnBrk="1" latinLnBrk="0" hangingPunct="1">
              <a:spcBef>
                <a:spcPct val="20000"/>
              </a:spcBef>
              <a:buClr>
                <a:schemeClr val="accent6"/>
              </a:buClr>
              <a:buFont typeface="Wingdings 2"/>
              <a:buNone/>
              <a:defRPr sz="1800" kern="1200">
                <a:solidFill>
                  <a:schemeClr val="tx1"/>
                </a:solidFill>
                <a:latin typeface="+mn-lt"/>
                <a:ea typeface="+mn-ea"/>
                <a:cs typeface="+mn-cs"/>
              </a:defRPr>
            </a:lvl6pPr>
            <a:lvl7pPr marL="2743200" indent="0" algn="ctr" rtl="0" eaLnBrk="1" latinLnBrk="0" hangingPunct="1">
              <a:spcBef>
                <a:spcPct val="20000"/>
              </a:spcBef>
              <a:buClr>
                <a:schemeClr val="tx2"/>
              </a:buClr>
              <a:buFont typeface="Wingdings 2"/>
              <a:buNone/>
              <a:defRPr sz="1600" kern="1200">
                <a:solidFill>
                  <a:schemeClr val="tx1"/>
                </a:solidFill>
                <a:latin typeface="+mn-lt"/>
                <a:ea typeface="+mn-ea"/>
                <a:cs typeface="+mn-cs"/>
              </a:defRPr>
            </a:lvl7pPr>
            <a:lvl8pPr marL="3200400" indent="0" algn="ctr" rtl="0" eaLnBrk="1" latinLnBrk="0" hangingPunct="1">
              <a:spcBef>
                <a:spcPct val="20000"/>
              </a:spcBef>
              <a:buClr>
                <a:schemeClr val="tx2"/>
              </a:buClr>
              <a:buFont typeface="Wingdings 2"/>
              <a:buNone/>
              <a:defRPr sz="1400" kern="1200">
                <a:solidFill>
                  <a:schemeClr val="tx1"/>
                </a:solidFill>
                <a:latin typeface="+mn-lt"/>
                <a:ea typeface="+mn-ea"/>
                <a:cs typeface="+mn-cs"/>
              </a:defRPr>
            </a:lvl8pPr>
            <a:lvl9pPr marL="3657600" indent="0" algn="ctr" rtl="0" eaLnBrk="1" latinLnBrk="0" hangingPunct="1">
              <a:spcBef>
                <a:spcPct val="20000"/>
              </a:spcBef>
              <a:buClr>
                <a:schemeClr val="tx2"/>
              </a:buClr>
              <a:buFont typeface="Wingdings 2"/>
              <a:buNone/>
              <a:defRPr sz="1400" kern="1200">
                <a:solidFill>
                  <a:schemeClr val="tx1"/>
                </a:solidFill>
                <a:latin typeface="+mn-lt"/>
                <a:ea typeface="+mn-ea"/>
                <a:cs typeface="+mn-cs"/>
              </a:defRPr>
            </a:lvl9pPr>
          </a:lstStyle>
          <a:p>
            <a:r>
              <a:rPr lang="en-US" dirty="0"/>
              <a:t>(hardware)</a:t>
            </a:r>
          </a:p>
        </p:txBody>
      </p:sp>
      <p:pic>
        <p:nvPicPr>
          <p:cNvPr id="7"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97966" y="949679"/>
            <a:ext cx="3806017" cy="36124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1315045">
            <a:off x="905401" y="827860"/>
            <a:ext cx="3581400" cy="3612489"/>
          </a:xfrm>
          <a:prstGeom prst="rect">
            <a:avLst/>
          </a:prstGeom>
          <a:noFill/>
          <a:ln>
            <a:noFill/>
          </a:ln>
          <a:effectLst>
            <a:glow rad="152400">
              <a:schemeClr val="accent4">
                <a:satMod val="175000"/>
                <a:alpha val="1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4914709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Question</a:t>
            </a:r>
            <a:endParaRPr lang="en-US" sz="3600" dirty="0"/>
          </a:p>
        </p:txBody>
      </p:sp>
      <p:sp>
        <p:nvSpPr>
          <p:cNvPr id="3" name="Content Placeholder 2"/>
          <p:cNvSpPr>
            <a:spLocks noGrp="1"/>
          </p:cNvSpPr>
          <p:nvPr>
            <p:ph idx="1"/>
          </p:nvPr>
        </p:nvSpPr>
        <p:spPr>
          <a:xfrm>
            <a:off x="228600" y="838200"/>
            <a:ext cx="8686800" cy="5867400"/>
          </a:xfrm>
        </p:spPr>
        <p:txBody>
          <a:bodyPr/>
          <a:lstStyle/>
          <a:p>
            <a:pPr>
              <a:lnSpc>
                <a:spcPct val="95000"/>
              </a:lnSpc>
            </a:pPr>
            <a:r>
              <a:rPr lang="en-US" sz="3000" dirty="0" smtClean="0"/>
              <a:t>7. Which </a:t>
            </a:r>
            <a:r>
              <a:rPr lang="en-US" sz="3000" dirty="0"/>
              <a:t>of the following compression method is not lossless</a:t>
            </a:r>
            <a:r>
              <a:rPr lang="en-US" sz="3000" dirty="0" smtClean="0"/>
              <a:t>?</a:t>
            </a:r>
            <a:endParaRPr lang="bg-BG" sz="3000" dirty="0" smtClean="0"/>
          </a:p>
          <a:p>
            <a:pPr marL="871538" lvl="1" indent="-514350">
              <a:lnSpc>
                <a:spcPct val="95000"/>
              </a:lnSpc>
              <a:buFont typeface="+mj-lt"/>
              <a:buAutoNum type="alphaLcParenR"/>
            </a:pPr>
            <a:r>
              <a:rPr lang="en-US" sz="2800" dirty="0" smtClean="0"/>
              <a:t>Run-length coding.</a:t>
            </a:r>
            <a:endParaRPr lang="bg-BG" sz="2800" dirty="0"/>
          </a:p>
          <a:p>
            <a:pPr marL="871538" lvl="1" indent="-514350">
              <a:lnSpc>
                <a:spcPct val="95000"/>
              </a:lnSpc>
              <a:buFont typeface="+mj-lt"/>
              <a:buAutoNum type="alphaLcParenR"/>
            </a:pPr>
            <a:r>
              <a:rPr lang="en-US" sz="2800" dirty="0" smtClean="0"/>
              <a:t>Dictionary coding.</a:t>
            </a:r>
            <a:endParaRPr lang="bg-BG" sz="2800" dirty="0" smtClean="0"/>
          </a:p>
          <a:p>
            <a:pPr marL="871538" lvl="1" indent="-514350">
              <a:lnSpc>
                <a:spcPct val="95000"/>
              </a:lnSpc>
              <a:buFont typeface="+mj-lt"/>
              <a:buAutoNum type="alphaLcParenR"/>
            </a:pPr>
            <a:r>
              <a:rPr lang="en-US" sz="2800" dirty="0" smtClean="0">
                <a:sym typeface="Wingdings" panose="05000000000000000000" pitchFamily="2" charset="2"/>
              </a:rPr>
              <a:t>Arithmetic coding.</a:t>
            </a:r>
            <a:endParaRPr lang="bg-BG" sz="2800" dirty="0">
              <a:sym typeface="Wingdings" panose="05000000000000000000" pitchFamily="2" charset="2"/>
            </a:endParaRPr>
          </a:p>
          <a:p>
            <a:pPr marL="871538" lvl="1" indent="-514350">
              <a:lnSpc>
                <a:spcPct val="95000"/>
              </a:lnSpc>
              <a:buFont typeface="+mj-lt"/>
              <a:buAutoNum type="alphaLcParenR"/>
            </a:pPr>
            <a:r>
              <a:rPr lang="en-US" sz="2800" dirty="0" smtClean="0">
                <a:sym typeface="Wingdings" panose="05000000000000000000" pitchFamily="2" charset="2"/>
              </a:rPr>
              <a:t>Predictive coding.</a:t>
            </a:r>
            <a:endParaRPr lang="en-US" sz="2800" dirty="0"/>
          </a:p>
          <a:p>
            <a:pPr marL="357188" lvl="1" indent="0">
              <a:lnSpc>
                <a:spcPct val="95000"/>
              </a:lnSpc>
              <a:buNone/>
            </a:pPr>
            <a:endParaRPr lang="bg-BG" sz="2800"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20</a:t>
            </a:fld>
            <a:endParaRPr lang="en-US" dirty="0"/>
          </a:p>
        </p:txBody>
      </p:sp>
      <p:sp>
        <p:nvSpPr>
          <p:cNvPr id="6" name="Oval 5"/>
          <p:cNvSpPr/>
          <p:nvPr/>
        </p:nvSpPr>
        <p:spPr>
          <a:xfrm>
            <a:off x="533400" y="3467100"/>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20835500">
            <a:off x="5305976" y="3277346"/>
            <a:ext cx="2311602" cy="2076921"/>
          </a:xfrm>
          <a:prstGeom prst="rect">
            <a:avLst/>
          </a:prstGeom>
          <a:effectLst>
            <a:glow rad="63500">
              <a:schemeClr val="accent5">
                <a:satMod val="175000"/>
                <a:alpha val="40000"/>
              </a:schemeClr>
            </a:glow>
            <a:outerShdw blurRad="50800" dist="38100" dir="16200000" rotWithShape="0">
              <a:prstClr val="black">
                <a:alpha val="40000"/>
              </a:prstClr>
            </a:outerShdw>
            <a:reflection blurRad="6350" stA="50000" endA="300" endPos="38500" dist="50800" dir="5400000" sy="-100000" algn="bl" rotWithShape="0"/>
            <a:softEdge rad="63500"/>
          </a:effectLst>
        </p:spPr>
      </p:pic>
    </p:spTree>
    <p:extLst>
      <p:ext uri="{BB962C8B-B14F-4D97-AF65-F5344CB8AC3E}">
        <p14:creationId xmlns:p14="http://schemas.microsoft.com/office/powerpoint/2010/main" val="1264410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Answer</a:t>
            </a:r>
            <a:endParaRPr lang="en-US" sz="3600" dirty="0"/>
          </a:p>
        </p:txBody>
      </p:sp>
      <p:sp>
        <p:nvSpPr>
          <p:cNvPr id="3" name="Content Placeholder 2"/>
          <p:cNvSpPr>
            <a:spLocks noGrp="1"/>
          </p:cNvSpPr>
          <p:nvPr>
            <p:ph idx="1"/>
          </p:nvPr>
        </p:nvSpPr>
        <p:spPr>
          <a:xfrm>
            <a:off x="76200" y="914400"/>
            <a:ext cx="8991600" cy="5638800"/>
          </a:xfrm>
        </p:spPr>
        <p:txBody>
          <a:bodyPr/>
          <a:lstStyle/>
          <a:p>
            <a:pPr>
              <a:lnSpc>
                <a:spcPct val="100000"/>
              </a:lnSpc>
            </a:pPr>
            <a:r>
              <a:rPr lang="en-US" dirty="0"/>
              <a:t>In </a:t>
            </a:r>
            <a:r>
              <a:rPr lang="en-US" dirty="0" err="1"/>
              <a:t>lossy</a:t>
            </a:r>
            <a:r>
              <a:rPr lang="en-US" dirty="0"/>
              <a:t> predictive codecs, previous and/or subsequent decoded data is used to predict the current sound sample or image frame. The error between the predicted data and the real data, together with any extra information needed to reproduce the prediction, is then quantized and </a:t>
            </a:r>
            <a:r>
              <a:rPr lang="en-US" dirty="0" smtClean="0"/>
              <a:t>coded. In </a:t>
            </a:r>
            <a:r>
              <a:rPr lang="en-US" dirty="0"/>
              <a:t>some systems the two techniques are combined, with transform codecs being used to compress the error signals generated by the predictive stage</a:t>
            </a:r>
            <a:r>
              <a:rPr lang="en-US" dirty="0" smtClean="0"/>
              <a:t>.</a:t>
            </a:r>
          </a:p>
          <a:p>
            <a:pPr>
              <a:lnSpc>
                <a:spcPct val="100000"/>
              </a:lnSpc>
            </a:pPr>
            <a:r>
              <a:rPr lang="en-US" b="0" u="sng" dirty="0">
                <a:solidFill>
                  <a:srgbClr val="1155CC"/>
                </a:solidFill>
                <a:effectLst/>
                <a:latin typeface="Arial"/>
                <a:hlinkClick r:id="rId2"/>
              </a:rPr>
              <a:t>http://</a:t>
            </a:r>
            <a:r>
              <a:rPr lang="en-US" b="0" u="sng" dirty="0" smtClean="0">
                <a:solidFill>
                  <a:srgbClr val="1155CC"/>
                </a:solidFill>
                <a:effectLst/>
                <a:latin typeface="Arial"/>
                <a:hlinkClick r:id="rId2"/>
              </a:rPr>
              <a:t>en.wikipedia.org/wiki/Lossy_compression</a:t>
            </a:r>
            <a:endParaRPr lang="bg-BG"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21</a:t>
            </a:fld>
            <a:endParaRPr lang="en-US" dirty="0"/>
          </a:p>
        </p:txBody>
      </p:sp>
    </p:spTree>
    <p:extLst>
      <p:ext uri="{BB962C8B-B14F-4D97-AF65-F5344CB8AC3E}">
        <p14:creationId xmlns:p14="http://schemas.microsoft.com/office/powerpoint/2010/main" val="268211656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a:spLocks noGrp="1"/>
          </p:cNvSpPr>
          <p:nvPr>
            <p:ph type="ctrTitle"/>
          </p:nvPr>
        </p:nvSpPr>
        <p:spPr>
          <a:xfrm>
            <a:off x="609600" y="838200"/>
            <a:ext cx="7924800" cy="1295400"/>
          </a:xfrm>
        </p:spPr>
        <p:txBody>
          <a:bodyPr/>
          <a:lstStyle/>
          <a:p>
            <a:r>
              <a:rPr lang="en-US" dirty="0"/>
              <a:t>Text processing software and file formats</a:t>
            </a:r>
          </a:p>
        </p:txBody>
      </p:sp>
      <p:sp>
        <p:nvSpPr>
          <p:cNvPr id="10" name="Subtitle 2"/>
          <p:cNvSpPr>
            <a:spLocks noGrp="1"/>
          </p:cNvSpPr>
          <p:nvPr>
            <p:ph type="subTitle" idx="1"/>
          </p:nvPr>
        </p:nvSpPr>
        <p:spPr>
          <a:xfrm>
            <a:off x="606967" y="2286000"/>
            <a:ext cx="7924800" cy="873920"/>
          </a:xfrm>
        </p:spPr>
        <p:txBody>
          <a:bodyPr/>
          <a:lstStyle/>
          <a:p>
            <a:r>
              <a:rPr lang="en-US" dirty="0"/>
              <a:t>Working with word processing software, file formats, coding, text, tables, figures, ...</a:t>
            </a:r>
          </a:p>
        </p:txBody>
      </p:sp>
      <p:pic>
        <p:nvPicPr>
          <p:cNvPr id="11" name="Picture 2" descr="http://www.binbin.net/photos/generic/ele/electronic-word-processing-typewriter.jpg"/>
          <p:cNvPicPr>
            <a:picLocks noChangeAspect="1" noChangeArrowheads="1"/>
          </p:cNvPicPr>
          <p:nvPr/>
        </p:nvPicPr>
        <p:blipFill>
          <a:blip r:embed="rId2" cstate="screen">
            <a:extLst>
              <a:ext uri="{28A0092B-C50C-407E-A947-70E740481C1C}">
                <a14:useLocalDpi xmlns:a14="http://schemas.microsoft.com/office/drawing/2010/main" val="0"/>
              </a:ext>
            </a:extLst>
          </a:blip>
          <a:srcRect/>
          <a:stretch>
            <a:fillRect/>
          </a:stretch>
        </p:blipFill>
        <p:spPr bwMode="auto">
          <a:xfrm>
            <a:off x="2923738" y="3416576"/>
            <a:ext cx="3467100" cy="2831824"/>
          </a:xfrm>
          <a:prstGeom prst="roundRect">
            <a:avLst>
              <a:gd name="adj" fmla="val 3910"/>
            </a:avLst>
          </a:prstGeom>
          <a:noFill/>
          <a:extLst>
            <a:ext uri="{909E8E84-426E-40DD-AFC4-6F175D3DCCD1}">
              <a14:hiddenFill xmlns:a14="http://schemas.microsoft.com/office/drawing/2010/main">
                <a:solidFill>
                  <a:srgbClr val="FFFFFF"/>
                </a:solidFill>
              </a14:hiddenFill>
            </a:ext>
          </a:extLst>
        </p:spPr>
      </p:pic>
      <p:pic>
        <p:nvPicPr>
          <p:cNvPr id="13" name="Picture 4" descr="http://www.altoonaridgelodge.com/images/MS-Wor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332866">
            <a:off x="768725" y="3674979"/>
            <a:ext cx="2438400" cy="256027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4" name="Picture 6" descr="http://ui.openoffice.org/VisualDesign/gifs/Icons/OOo30_final_mimetype/Galaxy_OOo3_writer-doc_256.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21287559">
            <a:off x="6019920" y="3723853"/>
            <a:ext cx="2419732" cy="241973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955953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a:t>
            </a:r>
            <a:endParaRPr lang="en-US" dirty="0"/>
          </a:p>
        </p:txBody>
      </p:sp>
      <p:sp>
        <p:nvSpPr>
          <p:cNvPr id="3" name="Content Placeholder 2"/>
          <p:cNvSpPr>
            <a:spLocks noGrp="1"/>
          </p:cNvSpPr>
          <p:nvPr>
            <p:ph idx="1"/>
          </p:nvPr>
        </p:nvSpPr>
        <p:spPr>
          <a:xfrm>
            <a:off x="228600" y="838200"/>
            <a:ext cx="8686800" cy="5638800"/>
          </a:xfrm>
        </p:spPr>
        <p:txBody>
          <a:bodyPr/>
          <a:lstStyle/>
          <a:p>
            <a:pPr>
              <a:lnSpc>
                <a:spcPct val="95000"/>
              </a:lnSpc>
            </a:pPr>
            <a:r>
              <a:rPr lang="en-US" sz="3000" dirty="0" smtClean="0"/>
              <a:t>8. Which </a:t>
            </a:r>
            <a:r>
              <a:rPr lang="en-US" sz="3000" dirty="0"/>
              <a:t>one of the following image types does a RTF </a:t>
            </a:r>
            <a:r>
              <a:rPr lang="en-US" sz="3000" dirty="0" smtClean="0"/>
              <a:t>redactor </a:t>
            </a:r>
            <a:r>
              <a:rPr lang="en-US" sz="3000" dirty="0"/>
              <a:t>NOT support</a:t>
            </a:r>
            <a:r>
              <a:rPr lang="bg-BG" sz="3000" dirty="0" smtClean="0"/>
              <a:t>:</a:t>
            </a:r>
          </a:p>
          <a:p>
            <a:pPr marL="871538" lvl="1" indent="-514350">
              <a:lnSpc>
                <a:spcPct val="95000"/>
              </a:lnSpc>
              <a:buFont typeface="+mj-lt"/>
              <a:buAutoNum type="alphaLcParenR"/>
            </a:pPr>
            <a:r>
              <a:rPr lang="en-US" sz="2800" dirty="0" smtClean="0"/>
              <a:t>PNG</a:t>
            </a:r>
            <a:endParaRPr lang="bg-BG" sz="2800" dirty="0"/>
          </a:p>
          <a:p>
            <a:pPr marL="871538" lvl="1" indent="-514350">
              <a:lnSpc>
                <a:spcPct val="95000"/>
              </a:lnSpc>
              <a:buFont typeface="+mj-lt"/>
              <a:buAutoNum type="alphaLcParenR"/>
            </a:pPr>
            <a:r>
              <a:rPr lang="en-US" sz="2800" dirty="0" smtClean="0"/>
              <a:t>WMF</a:t>
            </a:r>
            <a:endParaRPr lang="bg-BG" sz="2800" dirty="0" smtClean="0"/>
          </a:p>
          <a:p>
            <a:pPr marL="871538" lvl="1" indent="-514350">
              <a:lnSpc>
                <a:spcPct val="95000"/>
              </a:lnSpc>
              <a:buFont typeface="+mj-lt"/>
              <a:buAutoNum type="alphaLcParenR"/>
            </a:pPr>
            <a:r>
              <a:rPr lang="en-US" sz="2800" dirty="0" smtClean="0">
                <a:sym typeface="Wingdings" panose="05000000000000000000" pitchFamily="2" charset="2"/>
              </a:rPr>
              <a:t>BMP</a:t>
            </a:r>
            <a:endParaRPr lang="bg-BG" sz="2800" dirty="0" smtClean="0">
              <a:sym typeface="Wingdings" panose="05000000000000000000" pitchFamily="2" charset="2"/>
            </a:endParaRPr>
          </a:p>
          <a:p>
            <a:pPr marL="871538" lvl="1" indent="-514350">
              <a:lnSpc>
                <a:spcPct val="95000"/>
              </a:lnSpc>
              <a:buFont typeface="+mj-lt"/>
              <a:buAutoNum type="alphaLcParenR"/>
            </a:pPr>
            <a:r>
              <a:rPr lang="en-US" sz="2800" dirty="0" smtClean="0">
                <a:sym typeface="Wingdings" panose="05000000000000000000" pitchFamily="2" charset="2"/>
              </a:rPr>
              <a:t>JPG</a:t>
            </a:r>
            <a:endParaRPr lang="bg-BG" sz="2800" dirty="0" smtClean="0">
              <a:sym typeface="Wingdings" panose="05000000000000000000" pitchFamily="2" charset="2"/>
            </a:endParaRP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23</a:t>
            </a:fld>
            <a:endParaRPr lang="en-US" dirty="0"/>
          </a:p>
        </p:txBody>
      </p:sp>
      <p:sp>
        <p:nvSpPr>
          <p:cNvPr id="5" name="Oval 4"/>
          <p:cNvSpPr/>
          <p:nvPr/>
        </p:nvSpPr>
        <p:spPr>
          <a:xfrm>
            <a:off x="509595" y="2895600"/>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185192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Answer</a:t>
            </a:r>
            <a:endParaRPr lang="en-US" dirty="0"/>
          </a:p>
        </p:txBody>
      </p:sp>
      <p:sp>
        <p:nvSpPr>
          <p:cNvPr id="3" name="Content Placeholder 2"/>
          <p:cNvSpPr>
            <a:spLocks noGrp="1"/>
          </p:cNvSpPr>
          <p:nvPr>
            <p:ph idx="1"/>
          </p:nvPr>
        </p:nvSpPr>
        <p:spPr>
          <a:xfrm>
            <a:off x="0" y="609600"/>
            <a:ext cx="8991600" cy="6019800"/>
          </a:xfrm>
        </p:spPr>
        <p:txBody>
          <a:bodyPr/>
          <a:lstStyle/>
          <a:p>
            <a:pPr>
              <a:lnSpc>
                <a:spcPct val="100000"/>
              </a:lnSpc>
            </a:pPr>
            <a:r>
              <a:rPr lang="en-US" sz="3000" dirty="0"/>
              <a:t>RTF writers support JPG, PNG and WMF picture types. When a different image file is inserted (such as a BMP file), the software converts it to one of the supported types or does not insert the image at all. Some RTF readers, for the sake of better compatibility with Microsoft products, save two versions of the same file – one of them in an RTF supported file format (if the original is unsupported it gets converted to PNG or JPG) and one WMF (Windows </a:t>
            </a:r>
            <a:r>
              <a:rPr lang="en-US" sz="3000" dirty="0" err="1"/>
              <a:t>MetaFile</a:t>
            </a:r>
            <a:r>
              <a:rPr lang="en-US" sz="3000" dirty="0"/>
              <a:t>) which is included without any compression. This method, however,  increases the file size immensely</a:t>
            </a:r>
            <a:r>
              <a:rPr lang="en-US" sz="3000" dirty="0" smtClean="0"/>
              <a:t>.</a:t>
            </a:r>
          </a:p>
          <a:p>
            <a:pPr>
              <a:lnSpc>
                <a:spcPct val="100000"/>
              </a:lnSpc>
            </a:pPr>
            <a:r>
              <a:rPr lang="en-US" sz="2800" b="0" u="sng" dirty="0">
                <a:solidFill>
                  <a:srgbClr val="1155CC"/>
                </a:solidFill>
                <a:effectLst/>
                <a:latin typeface="Arial"/>
                <a:hlinkClick r:id="rId2"/>
              </a:rPr>
              <a:t>http://en.wikipedia.org/wiki/Rich_Text_Format</a:t>
            </a:r>
            <a:endParaRPr lang="bg-BG" sz="3000"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24</a:t>
            </a:fld>
            <a:endParaRPr lang="en-US" dirty="0"/>
          </a:p>
        </p:txBody>
      </p:sp>
    </p:spTree>
    <p:extLst>
      <p:ext uri="{BB962C8B-B14F-4D97-AF65-F5344CB8AC3E}">
        <p14:creationId xmlns:p14="http://schemas.microsoft.com/office/powerpoint/2010/main" val="117470127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p:cNvSpPr>
            <a:spLocks noGrp="1"/>
          </p:cNvSpPr>
          <p:nvPr>
            <p:ph type="ctrTitle"/>
          </p:nvPr>
        </p:nvSpPr>
        <p:spPr>
          <a:xfrm>
            <a:off x="592667" y="4495800"/>
            <a:ext cx="7924800" cy="685800"/>
          </a:xfrm>
        </p:spPr>
        <p:txBody>
          <a:bodyPr/>
          <a:lstStyle/>
          <a:p>
            <a:r>
              <a:rPr lang="en-US" dirty="0"/>
              <a:t>Computer graphics</a:t>
            </a:r>
          </a:p>
        </p:txBody>
      </p:sp>
      <p:sp>
        <p:nvSpPr>
          <p:cNvPr id="16" name="Subtitle 2"/>
          <p:cNvSpPr>
            <a:spLocks noGrp="1"/>
          </p:cNvSpPr>
          <p:nvPr>
            <p:ph type="subTitle" idx="1"/>
          </p:nvPr>
        </p:nvSpPr>
        <p:spPr>
          <a:xfrm>
            <a:off x="592667" y="5450680"/>
            <a:ext cx="7924800" cy="873920"/>
          </a:xfrm>
        </p:spPr>
        <p:txBody>
          <a:bodyPr/>
          <a:lstStyle/>
          <a:p>
            <a:r>
              <a:rPr lang="en-US" dirty="0"/>
              <a:t>Raster and vector graphics, graphic file formats, image editors, colors</a:t>
            </a:r>
          </a:p>
        </p:txBody>
      </p:sp>
      <p:pic>
        <p:nvPicPr>
          <p:cNvPr id="17" name="Picture 5" descr="http://www.learnkey.com/elearning/images/product_categories/web.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p:blipFill>
        <p:spPr bwMode="auto">
          <a:xfrm>
            <a:off x="685800" y="990599"/>
            <a:ext cx="2819400" cy="2324006"/>
          </a:xfrm>
          <a:prstGeom prst="roundRect">
            <a:avLst>
              <a:gd name="adj" fmla="val 1625"/>
            </a:avLst>
          </a:prstGeom>
          <a:noFill/>
          <a:effectLst>
            <a:softEdge rad="31750"/>
          </a:effectLst>
          <a:scene3d>
            <a:camera prst="perspectiveHeroicExtremeRightFacing"/>
            <a:lightRig rig="threePt" dir="t"/>
          </a:scene3d>
          <a:extLst>
            <a:ext uri="{909E8E84-426E-40DD-AFC4-6F175D3DCCD1}">
              <a14:hiddenFill xmlns:a14="http://schemas.microsoft.com/office/drawing/2010/main">
                <a:solidFill>
                  <a:srgbClr val="FFFFFF"/>
                </a:solidFill>
              </a14:hiddenFill>
            </a:ext>
          </a:extLst>
        </p:spPr>
      </p:pic>
      <p:pic>
        <p:nvPicPr>
          <p:cNvPr id="18" name="Picture 6"/>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6172200" y="2447983"/>
            <a:ext cx="2289805" cy="1590616"/>
          </a:xfrm>
          <a:prstGeom prst="rect">
            <a:avLst/>
          </a:prstGeom>
          <a:noFill/>
          <a:ln>
            <a:noFill/>
          </a:ln>
          <a:effectLst>
            <a:outerShdw dist="35921" dir="2700000" algn="ctr" rotWithShape="0">
              <a:schemeClr val="bg2"/>
            </a:outerShdw>
            <a:softEdge rad="12700"/>
          </a:effectLst>
          <a:scene3d>
            <a:camera prst="perspectiveHeroicExtremeLeftFacing"/>
            <a:lightRig rig="threePt" dir="t"/>
          </a:scene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9" name="Picture 9" descr="http://www.new-options.com/images/paintbrushes.jpg"/>
          <p:cNvPicPr>
            <a:picLocks noChangeAspect="1" noChangeArrowheads="1"/>
          </p:cNvPicPr>
          <p:nvPr/>
        </p:nvPicPr>
        <p:blipFill rotWithShape="1">
          <a:blip r:embed="rId4" cstate="print">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val="0"/>
              </a:ext>
            </a:extLst>
          </a:blip>
          <a:srcRect/>
          <a:stretch/>
        </p:blipFill>
        <p:spPr bwMode="auto">
          <a:xfrm rot="21433975">
            <a:off x="6770073" y="644380"/>
            <a:ext cx="1726691" cy="1600873"/>
          </a:xfrm>
          <a:prstGeom prst="roundRect">
            <a:avLst/>
          </a:prstGeom>
          <a:noFill/>
          <a:effectLst>
            <a:softEdge rad="31750"/>
          </a:effectLst>
          <a:scene3d>
            <a:camera prst="perspectiveHeroicExtremeRightFacing" fov="5400000">
              <a:rot lat="389930" lon="1246741" rev="21556313"/>
            </a:camera>
            <a:lightRig rig="threePt" dir="t"/>
          </a:scene3d>
          <a:extLst>
            <a:ext uri="{909E8E84-426E-40DD-AFC4-6F175D3DCCD1}">
              <a14:hiddenFill xmlns:a14="http://schemas.microsoft.com/office/drawing/2010/main">
                <a:solidFill>
                  <a:srgbClr val="FFFFFF"/>
                </a:solidFill>
              </a14:hiddenFill>
            </a:ext>
          </a:extLst>
        </p:spPr>
      </p:pic>
      <p:pic>
        <p:nvPicPr>
          <p:cNvPr id="20"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21353793">
            <a:off x="1952979" y="609600"/>
            <a:ext cx="5209822" cy="34078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6942678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a:t>
            </a:r>
            <a:endParaRPr lang="en-US" dirty="0"/>
          </a:p>
        </p:txBody>
      </p:sp>
      <p:sp>
        <p:nvSpPr>
          <p:cNvPr id="3" name="Content Placeholder 2"/>
          <p:cNvSpPr>
            <a:spLocks noGrp="1"/>
          </p:cNvSpPr>
          <p:nvPr>
            <p:ph idx="1"/>
          </p:nvPr>
        </p:nvSpPr>
        <p:spPr>
          <a:xfrm>
            <a:off x="228600" y="914400"/>
            <a:ext cx="8686800" cy="5638800"/>
          </a:xfrm>
        </p:spPr>
        <p:txBody>
          <a:bodyPr/>
          <a:lstStyle/>
          <a:p>
            <a:r>
              <a:rPr lang="en-US" sz="2800" dirty="0" smtClean="0">
                <a:effectLst/>
              </a:rPr>
              <a:t>9. What </a:t>
            </a:r>
            <a:r>
              <a:rPr lang="en-US" sz="2800" dirty="0">
                <a:effectLst/>
              </a:rPr>
              <a:t>is the RGB equivalent of the color red</a:t>
            </a:r>
            <a:r>
              <a:rPr lang="en-US" sz="2800" dirty="0" smtClean="0">
                <a:effectLst/>
              </a:rPr>
              <a:t>?</a:t>
            </a:r>
            <a:endParaRPr lang="en-US" sz="2800" dirty="0" smtClean="0"/>
          </a:p>
          <a:p>
            <a:pPr marL="871538" lvl="1" indent="-514350">
              <a:buFont typeface="+mj-lt"/>
              <a:buAutoNum type="alphaLcParenR"/>
            </a:pPr>
            <a:r>
              <a:rPr lang="en-US" sz="2800" dirty="0"/>
              <a:t>0,255,0</a:t>
            </a:r>
          </a:p>
          <a:p>
            <a:pPr marL="871538" lvl="1" indent="-514350">
              <a:buFont typeface="+mj-lt"/>
              <a:buAutoNum type="alphaLcParenR"/>
            </a:pPr>
            <a:r>
              <a:rPr lang="en-US" sz="2800" dirty="0"/>
              <a:t>255,0,0</a:t>
            </a:r>
          </a:p>
          <a:p>
            <a:pPr marL="871538" lvl="1" indent="-514350">
              <a:buFont typeface="+mj-lt"/>
              <a:buAutoNum type="alphaLcParenR"/>
            </a:pPr>
            <a:r>
              <a:rPr lang="en-US" sz="2800" dirty="0"/>
              <a:t>255,255,0</a:t>
            </a:r>
          </a:p>
          <a:p>
            <a:pPr marL="871538" lvl="1" indent="-514350">
              <a:buFont typeface="+mj-lt"/>
              <a:buAutoNum type="alphaLcParenR"/>
            </a:pPr>
            <a:r>
              <a:rPr lang="en-US" sz="2800" dirty="0" smtClean="0"/>
              <a:t>0,0,255</a:t>
            </a:r>
            <a:endParaRPr lang="en-US" sz="2800"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26</a:t>
            </a:fld>
            <a:endParaRPr lang="en-US" dirty="0"/>
          </a:p>
        </p:txBody>
      </p:sp>
      <p:sp>
        <p:nvSpPr>
          <p:cNvPr id="5" name="Oval 4"/>
          <p:cNvSpPr/>
          <p:nvPr/>
        </p:nvSpPr>
        <p:spPr>
          <a:xfrm>
            <a:off x="487680" y="2057400"/>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665750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Answer</a:t>
            </a:r>
            <a:endParaRPr lang="en-US" dirty="0"/>
          </a:p>
        </p:txBody>
      </p:sp>
      <p:sp>
        <p:nvSpPr>
          <p:cNvPr id="3" name="Content Placeholder 2"/>
          <p:cNvSpPr>
            <a:spLocks noGrp="1"/>
          </p:cNvSpPr>
          <p:nvPr>
            <p:ph idx="1"/>
          </p:nvPr>
        </p:nvSpPr>
        <p:spPr>
          <a:xfrm>
            <a:off x="228600" y="990600"/>
            <a:ext cx="8686800" cy="5638800"/>
          </a:xfrm>
        </p:spPr>
        <p:txBody>
          <a:bodyPr/>
          <a:lstStyle/>
          <a:p>
            <a:r>
              <a:rPr lang="en-US" sz="2800" dirty="0" smtClean="0"/>
              <a:t>RGB </a:t>
            </a:r>
            <a:r>
              <a:rPr lang="en-US" sz="2800" dirty="0"/>
              <a:t>Color Model is combination of three colors red, green and blue. Values of those colors can be in range from 0 to 255 ( 28 ). First range responds to the  red color, second range responds to the green color, and third range responds to the blue color. When all of the values in the RGB model are 0s – the color is black, because there is no color at all. And when they are  all equal to 255 it means the color is white</a:t>
            </a:r>
            <a:r>
              <a:rPr lang="en-US" sz="2800" dirty="0" smtClean="0"/>
              <a:t>.</a:t>
            </a:r>
            <a:endParaRPr lang="en-US" sz="2600" dirty="0" smtClean="0"/>
          </a:p>
          <a:p>
            <a:endParaRPr lang="en-US" sz="2600" dirty="0"/>
          </a:p>
          <a:p>
            <a:r>
              <a:rPr lang="en-US" sz="2800" u="sng" dirty="0">
                <a:effectLst/>
                <a:hlinkClick r:id="rId2"/>
              </a:rPr>
              <a:t>http://www.w3schools.com/cssref/css_colors.asp</a:t>
            </a:r>
            <a:endParaRPr lang="bg-BG" sz="2800" dirty="0">
              <a:effectLst/>
            </a:endParaRPr>
          </a:p>
          <a:p>
            <a:r>
              <a:rPr lang="en-US" sz="2800" u="sng" dirty="0">
                <a:effectLst/>
                <a:hlinkClick r:id="rId3"/>
              </a:rPr>
              <a:t>http://</a:t>
            </a:r>
            <a:r>
              <a:rPr lang="en-US" sz="2800" u="sng" dirty="0" smtClean="0">
                <a:effectLst/>
                <a:hlinkClick r:id="rId3"/>
              </a:rPr>
              <a:t>en.wikipedia.org/wiki/RGB_color_model</a:t>
            </a:r>
            <a:endParaRPr lang="bg-BG" sz="2800" dirty="0">
              <a:effectLst/>
            </a:endParaRP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27</a:t>
            </a:fld>
            <a:endParaRPr lang="en-US" dirty="0"/>
          </a:p>
        </p:txBody>
      </p:sp>
    </p:spTree>
    <p:extLst>
      <p:ext uri="{BB962C8B-B14F-4D97-AF65-F5344CB8AC3E}">
        <p14:creationId xmlns:p14="http://schemas.microsoft.com/office/powerpoint/2010/main" val="92546845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p:cNvSpPr>
            <a:spLocks noGrp="1"/>
          </p:cNvSpPr>
          <p:nvPr>
            <p:ph type="ctrTitle"/>
          </p:nvPr>
        </p:nvSpPr>
        <p:spPr>
          <a:xfrm>
            <a:off x="609600" y="4953000"/>
            <a:ext cx="7924800" cy="685800"/>
          </a:xfrm>
        </p:spPr>
        <p:txBody>
          <a:bodyPr/>
          <a:lstStyle/>
          <a:p>
            <a:r>
              <a:rPr lang="en-US" dirty="0"/>
              <a:t>Databases</a:t>
            </a:r>
          </a:p>
        </p:txBody>
      </p:sp>
      <p:sp>
        <p:nvSpPr>
          <p:cNvPr id="15" name="Subtitle 2"/>
          <p:cNvSpPr>
            <a:spLocks noGrp="1"/>
          </p:cNvSpPr>
          <p:nvPr>
            <p:ph type="subTitle" idx="1"/>
          </p:nvPr>
        </p:nvSpPr>
        <p:spPr>
          <a:xfrm>
            <a:off x="609600" y="5679280"/>
            <a:ext cx="7924800" cy="569120"/>
          </a:xfrm>
        </p:spPr>
        <p:txBody>
          <a:bodyPr/>
          <a:lstStyle/>
          <a:p>
            <a:r>
              <a:rPr lang="fr-FR" dirty="0"/>
              <a:t>Data </a:t>
            </a:r>
            <a:r>
              <a:rPr lang="fr-FR" dirty="0" err="1"/>
              <a:t>models</a:t>
            </a:r>
            <a:r>
              <a:rPr lang="fr-FR" dirty="0"/>
              <a:t>, tables, relations, SQL</a:t>
            </a:r>
            <a:endParaRPr lang="en-US" dirty="0"/>
          </a:p>
        </p:txBody>
      </p:sp>
      <p:pic>
        <p:nvPicPr>
          <p:cNvPr id="16" name="Picture 2" descr="-&quot;Relational"/>
          <p:cNvPicPr>
            <a:picLocks noChangeAspect="1" noChangeArrowheads="1"/>
          </p:cNvPicPr>
          <p:nvPr/>
        </p:nvPicPr>
        <p:blipFill>
          <a:blip r:embed="rId2" cstate="screen">
            <a:lum bright="20000" contrast="20000"/>
            <a:extLst>
              <a:ext uri="{28A0092B-C50C-407E-A947-70E740481C1C}">
                <a14:useLocalDpi xmlns:a14="http://schemas.microsoft.com/office/drawing/2010/main" val="0"/>
              </a:ext>
            </a:extLst>
          </a:blip>
          <a:srcRect/>
          <a:stretch>
            <a:fillRect/>
          </a:stretch>
        </p:blipFill>
        <p:spPr bwMode="auto">
          <a:xfrm rot="21417933">
            <a:off x="3048000" y="864992"/>
            <a:ext cx="2971800" cy="1503111"/>
          </a:xfrm>
          <a:prstGeom prst="rect">
            <a:avLst/>
          </a:prstGeom>
          <a:noFill/>
          <a:effectLst>
            <a:outerShdw blurRad="88900" sx="106000" sy="106000" algn="ctr" rotWithShape="0">
              <a:prstClr val="black">
                <a:alpha val="40000"/>
              </a:prstClr>
            </a:outerShdw>
          </a:effectLst>
        </p:spPr>
      </p:pic>
      <p:pic>
        <p:nvPicPr>
          <p:cNvPr id="17" name="Picture 4" descr="http://www.saheltech.com/photos/database2.jpg"/>
          <p:cNvPicPr>
            <a:picLocks noChangeAspect="1" noChangeArrowheads="1"/>
          </p:cNvPicPr>
          <p:nvPr/>
        </p:nvPicPr>
        <p:blipFill>
          <a:blip r:embed="rId3" cstate="screen">
            <a:lum bright="20000" contrast="40000"/>
            <a:extLst>
              <a:ext uri="{28A0092B-C50C-407E-A947-70E740481C1C}">
                <a14:useLocalDpi xmlns:a14="http://schemas.microsoft.com/office/drawing/2010/main" val="0"/>
              </a:ext>
            </a:extLst>
          </a:blip>
          <a:srcRect/>
          <a:stretch>
            <a:fillRect/>
          </a:stretch>
        </p:blipFill>
        <p:spPr bwMode="auto">
          <a:xfrm rot="21270379">
            <a:off x="5266620" y="2562674"/>
            <a:ext cx="2974180" cy="1918825"/>
          </a:xfrm>
          <a:prstGeom prst="roundRect">
            <a:avLst>
              <a:gd name="adj" fmla="val 4705"/>
            </a:avLst>
          </a:prstGeom>
          <a:solidFill>
            <a:srgbClr val="FFFFFF">
              <a:shade val="85000"/>
            </a:srgbClr>
          </a:solidFill>
          <a:ln>
            <a:noFill/>
          </a:ln>
          <a:effectLst>
            <a:outerShdw blurRad="88900" sx="106000" sy="106000" algn="ctr" rotWithShape="0">
              <a:prstClr val="black">
                <a:alpha val="40000"/>
              </a:prstClr>
            </a:outerShdw>
          </a:effectLst>
        </p:spPr>
      </p:pic>
      <p:pic>
        <p:nvPicPr>
          <p:cNvPr id="18" name="Picture 2" descr="http://store.kagi.com/gif/6CN_LIVE/Drag%20%20Drop%20Icon%20125_128_vph03.jpg"/>
          <p:cNvPicPr>
            <a:picLocks noChangeAspect="1" noChangeArrowheads="1"/>
          </p:cNvPicPr>
          <p:nvPr/>
        </p:nvPicPr>
        <p:blipFill>
          <a:blip r:embed="rId4" cstate="screen">
            <a:extLst>
              <a:ext uri="{28A0092B-C50C-407E-A947-70E740481C1C}">
                <a14:useLocalDpi xmlns:a14="http://schemas.microsoft.com/office/drawing/2010/main" val="0"/>
              </a:ext>
            </a:extLst>
          </a:blip>
          <a:srcRect/>
          <a:stretch>
            <a:fillRect/>
          </a:stretch>
        </p:blipFill>
        <p:spPr bwMode="auto">
          <a:xfrm rot="414036">
            <a:off x="2937029" y="2387050"/>
            <a:ext cx="2315833" cy="2129743"/>
          </a:xfrm>
          <a:prstGeom prst="roundRect">
            <a:avLst>
              <a:gd name="adj" fmla="val 7737"/>
            </a:avLst>
          </a:prstGeom>
          <a:noFill/>
          <a:effectLst>
            <a:outerShdw blurRad="88900" sx="106000" sy="106000" algn="ctr" rotWithShape="0">
              <a:prstClr val="black">
                <a:alpha val="40000"/>
              </a:prstClr>
            </a:outerShdw>
          </a:effectLst>
        </p:spPr>
      </p:pic>
      <p:pic>
        <p:nvPicPr>
          <p:cNvPr id="19" name="Picture 2" descr="http://images.visual-paradigm.com/vpuml/provides/codedbeng/generate_db_illu.jpg"/>
          <p:cNvPicPr>
            <a:picLocks noChangeAspect="1" noChangeArrowheads="1"/>
          </p:cNvPicPr>
          <p:nvPr/>
        </p:nvPicPr>
        <p:blipFill>
          <a:blip r:embed="rId5" cstate="screen">
            <a:extLst>
              <a:ext uri="{28A0092B-C50C-407E-A947-70E740481C1C}">
                <a14:useLocalDpi xmlns:a14="http://schemas.microsoft.com/office/drawing/2010/main" val="0"/>
              </a:ext>
            </a:extLst>
          </a:blip>
          <a:srcRect/>
          <a:stretch>
            <a:fillRect/>
          </a:stretch>
        </p:blipFill>
        <p:spPr bwMode="auto">
          <a:xfrm rot="21330146">
            <a:off x="691293" y="2787060"/>
            <a:ext cx="2170387" cy="1765072"/>
          </a:xfrm>
          <a:prstGeom prst="roundRect">
            <a:avLst>
              <a:gd name="adj" fmla="val 2941"/>
            </a:avLst>
          </a:prstGeom>
          <a:noFill/>
          <a:effectLst>
            <a:outerShdw blurRad="88900" sx="106000" sy="106000" algn="ctr" rotWithShape="0">
              <a:prstClr val="black">
                <a:alpha val="40000"/>
              </a:prstClr>
            </a:outerShdw>
          </a:effectLst>
        </p:spPr>
      </p:pic>
      <p:pic>
        <p:nvPicPr>
          <p:cNvPr id="20" name="Picture 2" descr="http://www.iconspedia.com/uploads/1913906277156034685.png"/>
          <p:cNvPicPr>
            <a:picLocks noChangeAspect="1" noChangeArrowheads="1"/>
          </p:cNvPicPr>
          <p:nvPr/>
        </p:nvPicPr>
        <p:blipFill>
          <a:blip r:embed="rId6" cstate="screen">
            <a:extLst>
              <a:ext uri="{28A0092B-C50C-407E-A947-70E740481C1C}">
                <a14:useLocalDpi xmlns:a14="http://schemas.microsoft.com/office/drawing/2010/main" val="0"/>
              </a:ext>
            </a:extLst>
          </a:blip>
          <a:srcRect/>
          <a:stretch>
            <a:fillRect/>
          </a:stretch>
        </p:blipFill>
        <p:spPr bwMode="auto">
          <a:xfrm rot="286140">
            <a:off x="776582" y="889501"/>
            <a:ext cx="2664508" cy="2294812"/>
          </a:xfrm>
          <a:prstGeom prst="rect">
            <a:avLst/>
          </a:prstGeom>
          <a:noFill/>
          <a:effectLst>
            <a:outerShdw blurRad="88900" sx="106000" sy="106000" algn="ctr" rotWithShape="0">
              <a:prstClr val="black">
                <a:alpha val="40000"/>
              </a:prstClr>
            </a:outerShdw>
          </a:effectLst>
        </p:spPr>
      </p:pic>
      <p:pic>
        <p:nvPicPr>
          <p:cNvPr id="21" name="Picture 2" descr="http://www.selikoff.net/blog-files/database-good.png"/>
          <p:cNvPicPr>
            <a:picLocks noChangeAspect="1" noChangeArrowheads="1"/>
          </p:cNvPicPr>
          <p:nvPr/>
        </p:nvPicPr>
        <p:blipFill>
          <a:blip r:embed="rId7" cstate="screen">
            <a:extLst>
              <a:ext uri="{28A0092B-C50C-407E-A947-70E740481C1C}">
                <a14:useLocalDpi xmlns:a14="http://schemas.microsoft.com/office/drawing/2010/main" val="0"/>
              </a:ext>
            </a:extLst>
          </a:blip>
          <a:srcRect/>
          <a:stretch>
            <a:fillRect/>
          </a:stretch>
        </p:blipFill>
        <p:spPr bwMode="auto">
          <a:xfrm rot="202978">
            <a:off x="5779953" y="1079281"/>
            <a:ext cx="1911982" cy="1682018"/>
          </a:xfrm>
          <a:prstGeom prst="roundRect">
            <a:avLst>
              <a:gd name="adj" fmla="val 8594"/>
            </a:avLst>
          </a:prstGeom>
          <a:solidFill>
            <a:srgbClr val="FFFFFF">
              <a:shade val="85000"/>
            </a:srgbClr>
          </a:solidFill>
          <a:ln>
            <a:noFill/>
          </a:ln>
          <a:effectLst>
            <a:outerShdw blurRad="88900" sx="106000" sy="106000" algn="ctr" rotWithShape="0">
              <a:prstClr val="black">
                <a:alpha val="40000"/>
              </a:prstClr>
            </a:outerShdw>
          </a:effectLst>
        </p:spPr>
      </p:pic>
    </p:spTree>
    <p:extLst>
      <p:ext uri="{BB962C8B-B14F-4D97-AF65-F5344CB8AC3E}">
        <p14:creationId xmlns:p14="http://schemas.microsoft.com/office/powerpoint/2010/main" val="413093871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a:t>
            </a:r>
            <a:endParaRPr lang="en-US" dirty="0"/>
          </a:p>
        </p:txBody>
      </p:sp>
      <p:sp>
        <p:nvSpPr>
          <p:cNvPr id="3" name="Content Placeholder 2"/>
          <p:cNvSpPr>
            <a:spLocks noGrp="1"/>
          </p:cNvSpPr>
          <p:nvPr>
            <p:ph idx="1"/>
          </p:nvPr>
        </p:nvSpPr>
        <p:spPr>
          <a:xfrm>
            <a:off x="228600" y="914400"/>
            <a:ext cx="8686800" cy="5638800"/>
          </a:xfrm>
        </p:spPr>
        <p:txBody>
          <a:bodyPr/>
          <a:lstStyle/>
          <a:p>
            <a:r>
              <a:rPr lang="en-US" dirty="0" smtClean="0"/>
              <a:t>10. Which </a:t>
            </a:r>
            <a:r>
              <a:rPr lang="en-US" dirty="0"/>
              <a:t>one is not a function of a </a:t>
            </a:r>
            <a:r>
              <a:rPr lang="en-US" dirty="0" smtClean="0"/>
              <a:t>DBMS</a:t>
            </a:r>
            <a:r>
              <a:rPr lang="bg-BG" dirty="0" smtClean="0"/>
              <a:t>?</a:t>
            </a:r>
          </a:p>
          <a:p>
            <a:pPr marL="871538" lvl="1" indent="-514350">
              <a:lnSpc>
                <a:spcPct val="95000"/>
              </a:lnSpc>
              <a:buFont typeface="+mj-lt"/>
              <a:buAutoNum type="alphaLcParenR"/>
            </a:pPr>
            <a:r>
              <a:rPr lang="en-US" sz="2800" dirty="0"/>
              <a:t>Creating and processing </a:t>
            </a:r>
            <a:r>
              <a:rPr lang="en-US" sz="2800" dirty="0" smtClean="0"/>
              <a:t>forms</a:t>
            </a:r>
          </a:p>
          <a:p>
            <a:pPr marL="871538" lvl="1" indent="-514350">
              <a:lnSpc>
                <a:spcPct val="95000"/>
              </a:lnSpc>
              <a:buFont typeface="+mj-lt"/>
              <a:buAutoNum type="alphaLcParenR"/>
            </a:pPr>
            <a:r>
              <a:rPr lang="en-US" sz="2800" dirty="0"/>
              <a:t>Creating </a:t>
            </a:r>
            <a:r>
              <a:rPr lang="en-US" sz="2800" dirty="0" smtClean="0"/>
              <a:t>databases</a:t>
            </a:r>
            <a:endParaRPr lang="bg-BG" sz="2800" dirty="0">
              <a:sym typeface="Wingdings" panose="05000000000000000000" pitchFamily="2" charset="2"/>
            </a:endParaRPr>
          </a:p>
          <a:p>
            <a:pPr marL="871538" lvl="1" indent="-514350">
              <a:lnSpc>
                <a:spcPct val="95000"/>
              </a:lnSpc>
              <a:buFont typeface="+mj-lt"/>
              <a:buAutoNum type="alphaLcParenR"/>
            </a:pPr>
            <a:r>
              <a:rPr lang="en-US" dirty="0">
                <a:sym typeface="Wingdings" panose="05000000000000000000" pitchFamily="2" charset="2"/>
              </a:rPr>
              <a:t>SQL </a:t>
            </a:r>
            <a:r>
              <a:rPr lang="en-US" dirty="0" smtClean="0">
                <a:sym typeface="Wingdings" panose="05000000000000000000" pitchFamily="2" charset="2"/>
              </a:rPr>
              <a:t>Processing</a:t>
            </a:r>
            <a:endParaRPr lang="en-US" dirty="0">
              <a:sym typeface="Wingdings" panose="05000000000000000000" pitchFamily="2" charset="2"/>
            </a:endParaRPr>
          </a:p>
          <a:p>
            <a:pPr marL="871538" lvl="1" indent="-514350">
              <a:lnSpc>
                <a:spcPct val="95000"/>
              </a:lnSpc>
              <a:buFont typeface="+mj-lt"/>
              <a:buAutoNum type="alphaLcParenR"/>
            </a:pPr>
            <a:r>
              <a:rPr lang="en-US" sz="2800" dirty="0"/>
              <a:t>Administrating databases</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29</a:t>
            </a:fld>
            <a:endParaRPr lang="en-US" dirty="0"/>
          </a:p>
        </p:txBody>
      </p:sp>
      <p:sp>
        <p:nvSpPr>
          <p:cNvPr id="7" name="Oval 6"/>
          <p:cNvSpPr/>
          <p:nvPr/>
        </p:nvSpPr>
        <p:spPr>
          <a:xfrm>
            <a:off x="469900" y="1524000"/>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144040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a:t>
            </a:r>
            <a:endParaRPr lang="en-US" dirty="0"/>
          </a:p>
        </p:txBody>
      </p:sp>
      <p:sp>
        <p:nvSpPr>
          <p:cNvPr id="3" name="Content Placeholder 2"/>
          <p:cNvSpPr>
            <a:spLocks noGrp="1"/>
          </p:cNvSpPr>
          <p:nvPr>
            <p:ph idx="1"/>
          </p:nvPr>
        </p:nvSpPr>
        <p:spPr>
          <a:xfrm>
            <a:off x="228600" y="914400"/>
            <a:ext cx="8686800" cy="5638800"/>
          </a:xfrm>
        </p:spPr>
        <p:txBody>
          <a:bodyPr/>
          <a:lstStyle/>
          <a:p>
            <a:r>
              <a:rPr lang="en-US" dirty="0" smtClean="0"/>
              <a:t>1. In </a:t>
            </a:r>
            <a:r>
              <a:rPr lang="en-US" dirty="0"/>
              <a:t>computer hardware, what does SSD stand for</a:t>
            </a:r>
            <a:r>
              <a:rPr lang="en-US" dirty="0" smtClean="0"/>
              <a:t>?</a:t>
            </a:r>
          </a:p>
          <a:p>
            <a:pPr marL="871538" lvl="1" indent="-514350">
              <a:buFont typeface="+mj-lt"/>
              <a:buAutoNum type="alphaLcParenR"/>
            </a:pPr>
            <a:r>
              <a:rPr lang="en-US" dirty="0" smtClean="0">
                <a:effectLst/>
              </a:rPr>
              <a:t>Super Speed Drive</a:t>
            </a:r>
          </a:p>
          <a:p>
            <a:pPr marL="871538" lvl="1" indent="-514350">
              <a:buFont typeface="+mj-lt"/>
              <a:buAutoNum type="alphaLcParenR"/>
            </a:pPr>
            <a:r>
              <a:rPr lang="en-US" dirty="0" smtClean="0">
                <a:effectLst/>
              </a:rPr>
              <a:t>Slow System Desktop</a:t>
            </a:r>
          </a:p>
          <a:p>
            <a:pPr marL="871538" lvl="1" indent="-514350">
              <a:buFont typeface="+mj-lt"/>
              <a:buAutoNum type="alphaLcParenR"/>
            </a:pPr>
            <a:r>
              <a:rPr lang="en-US" dirty="0" smtClean="0"/>
              <a:t>Solid State Drive</a:t>
            </a:r>
          </a:p>
          <a:p>
            <a:pPr marL="871538" lvl="1" indent="-514350">
              <a:buFont typeface="+mj-lt"/>
              <a:buAutoNum type="alphaLcParenR"/>
            </a:pPr>
            <a:r>
              <a:rPr lang="en-US" dirty="0" smtClean="0"/>
              <a:t>Safe System Diagnostics</a:t>
            </a:r>
          </a:p>
          <a:p>
            <a:pPr marL="357188" lvl="1" indent="0">
              <a:buNone/>
            </a:pPr>
            <a:endParaRPr lang="en-US"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3</a:t>
            </a:fld>
            <a:endParaRPr lang="en-US" dirty="0"/>
          </a:p>
        </p:txBody>
      </p:sp>
      <p:sp>
        <p:nvSpPr>
          <p:cNvPr id="5" name="Oval 4"/>
          <p:cNvSpPr/>
          <p:nvPr/>
        </p:nvSpPr>
        <p:spPr>
          <a:xfrm>
            <a:off x="469900" y="3352800"/>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77433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Answer</a:t>
            </a:r>
            <a:endParaRPr lang="en-US" dirty="0"/>
          </a:p>
        </p:txBody>
      </p:sp>
      <p:sp>
        <p:nvSpPr>
          <p:cNvPr id="3" name="Content Placeholder 2"/>
          <p:cNvSpPr>
            <a:spLocks noGrp="1"/>
          </p:cNvSpPr>
          <p:nvPr>
            <p:ph idx="1"/>
          </p:nvPr>
        </p:nvSpPr>
        <p:spPr>
          <a:xfrm>
            <a:off x="228600" y="990600"/>
            <a:ext cx="8686800" cy="5638800"/>
          </a:xfrm>
        </p:spPr>
        <p:txBody>
          <a:bodyPr/>
          <a:lstStyle/>
          <a:p>
            <a:r>
              <a:rPr lang="en-US" sz="2600" dirty="0"/>
              <a:t>DBMS is a collection of programs that enables user to create and maintain a database. In other words it is general-purpose software that provides the users with the processes of defining, constructing and manipulating the database for various applications</a:t>
            </a:r>
            <a:r>
              <a:rPr lang="en-US" sz="2600" dirty="0" smtClean="0"/>
              <a:t>.</a:t>
            </a:r>
          </a:p>
          <a:p>
            <a:endParaRPr lang="en-US" sz="2600" dirty="0"/>
          </a:p>
          <a:p>
            <a:r>
              <a:rPr lang="en-US" sz="2800" b="0" u="sng" dirty="0">
                <a:solidFill>
                  <a:srgbClr val="1155CC"/>
                </a:solidFill>
                <a:effectLst/>
                <a:latin typeface="Arial"/>
                <a:hlinkClick r:id="rId2"/>
              </a:rPr>
              <a:t>http://en.wikipedia.org/wiki/Database</a:t>
            </a:r>
            <a:endParaRPr lang="bg-BG" sz="2600"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30</a:t>
            </a:fld>
            <a:endParaRPr lang="en-US" dirty="0"/>
          </a:p>
        </p:txBody>
      </p:sp>
    </p:spTree>
    <p:extLst>
      <p:ext uri="{BB962C8B-B14F-4D97-AF65-F5344CB8AC3E}">
        <p14:creationId xmlns:p14="http://schemas.microsoft.com/office/powerpoint/2010/main" val="426647792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a:spLocks noGrp="1"/>
          </p:cNvSpPr>
          <p:nvPr>
            <p:ph type="ctrTitle"/>
          </p:nvPr>
        </p:nvSpPr>
        <p:spPr>
          <a:xfrm>
            <a:off x="609600" y="4419600"/>
            <a:ext cx="7924800" cy="685800"/>
          </a:xfrm>
        </p:spPr>
        <p:txBody>
          <a:bodyPr/>
          <a:lstStyle/>
          <a:p>
            <a:r>
              <a:rPr lang="en-US" dirty="0"/>
              <a:t>Information systems</a:t>
            </a:r>
          </a:p>
        </p:txBody>
      </p:sp>
      <p:sp>
        <p:nvSpPr>
          <p:cNvPr id="11" name="Subtitle 2"/>
          <p:cNvSpPr>
            <a:spLocks noGrp="1"/>
          </p:cNvSpPr>
          <p:nvPr>
            <p:ph type="subTitle" idx="1"/>
          </p:nvPr>
        </p:nvSpPr>
        <p:spPr>
          <a:xfrm>
            <a:off x="609600" y="5526879"/>
            <a:ext cx="7924800" cy="569120"/>
          </a:xfrm>
        </p:spPr>
        <p:txBody>
          <a:bodyPr/>
          <a:lstStyle/>
          <a:p>
            <a:r>
              <a:rPr lang="en-US" dirty="0"/>
              <a:t>ERP, CRM, BI, BPM, FMIS, CAD / CAM, CMS, software architectures</a:t>
            </a:r>
          </a:p>
        </p:txBody>
      </p:sp>
      <p:pic>
        <p:nvPicPr>
          <p:cNvPr id="12" name="Picture 2" descr="http://www.tepco.co.jp/en/corpinfo/consultant/images/c31-0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57562" y="959938"/>
            <a:ext cx="5205238" cy="2850062"/>
          </a:xfrm>
          <a:prstGeom prst="roundRect">
            <a:avLst>
              <a:gd name="adj" fmla="val 4093"/>
            </a:avLst>
          </a:prstGeom>
          <a:solidFill>
            <a:srgbClr val="FFFFFF">
              <a:shade val="85000"/>
            </a:srgbClr>
          </a:solidFill>
          <a:ln>
            <a:noFill/>
          </a:ln>
          <a:effectLst>
            <a:reflection blurRad="12700" stA="38000" endPos="28000" dist="5000" dir="5400000" sy="-100000" algn="bl" rotWithShape="0"/>
          </a:effectLst>
          <a:extLst/>
        </p:spPr>
      </p:pic>
    </p:spTree>
    <p:extLst>
      <p:ext uri="{BB962C8B-B14F-4D97-AF65-F5344CB8AC3E}">
        <p14:creationId xmlns:p14="http://schemas.microsoft.com/office/powerpoint/2010/main" val="330813133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smtClean="0"/>
              <a:t>Question</a:t>
            </a:r>
            <a:endParaRPr lang="en-US" sz="3600"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32</a:t>
            </a:fld>
            <a:endParaRPr lang="en-US" dirty="0"/>
          </a:p>
        </p:txBody>
      </p:sp>
      <p:sp>
        <p:nvSpPr>
          <p:cNvPr id="6" name="Oval 5"/>
          <p:cNvSpPr/>
          <p:nvPr/>
        </p:nvSpPr>
        <p:spPr>
          <a:xfrm>
            <a:off x="532059" y="1981200"/>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16" name="Content Placeholder 2"/>
          <p:cNvSpPr>
            <a:spLocks noGrp="1"/>
          </p:cNvSpPr>
          <p:nvPr>
            <p:ph idx="1"/>
          </p:nvPr>
        </p:nvSpPr>
        <p:spPr>
          <a:xfrm>
            <a:off x="228600" y="838200"/>
            <a:ext cx="8686800" cy="5867400"/>
          </a:xfrm>
        </p:spPr>
        <p:txBody>
          <a:bodyPr/>
          <a:lstStyle/>
          <a:p>
            <a:r>
              <a:rPr lang="en-US" dirty="0" smtClean="0"/>
              <a:t>11. What </a:t>
            </a:r>
            <a:r>
              <a:rPr lang="en-US" dirty="0"/>
              <a:t>is the difference between Mb and MB</a:t>
            </a:r>
            <a:r>
              <a:rPr lang="bg-BG" dirty="0" smtClean="0"/>
              <a:t>?</a:t>
            </a:r>
          </a:p>
          <a:p>
            <a:pPr marL="871538" lvl="1" indent="-514350">
              <a:lnSpc>
                <a:spcPct val="95000"/>
              </a:lnSpc>
              <a:buFont typeface="+mj-lt"/>
              <a:buAutoNum type="alphaLcParenR"/>
            </a:pPr>
            <a:r>
              <a:rPr lang="en-US" sz="2800" dirty="0" smtClean="0">
                <a:sym typeface="Wingdings" panose="05000000000000000000" pitchFamily="2" charset="2"/>
              </a:rPr>
              <a:t>MB is megabyte, Mb is megabit</a:t>
            </a:r>
          </a:p>
          <a:p>
            <a:pPr marL="871538" lvl="1" indent="-514350">
              <a:lnSpc>
                <a:spcPct val="95000"/>
              </a:lnSpc>
              <a:buFont typeface="+mj-lt"/>
              <a:buAutoNum type="alphaLcParenR"/>
            </a:pPr>
            <a:r>
              <a:rPr lang="en-US" sz="2800" dirty="0" smtClean="0"/>
              <a:t>Mb </a:t>
            </a:r>
            <a:r>
              <a:rPr lang="en-US" sz="2800" dirty="0" smtClean="0"/>
              <a:t>is Mega </a:t>
            </a:r>
            <a:r>
              <a:rPr lang="en-US" sz="2800" dirty="0" smtClean="0"/>
              <a:t>big</a:t>
            </a:r>
            <a:r>
              <a:rPr lang="en-US" sz="2800" dirty="0" smtClean="0"/>
              <a:t>, MB are initials</a:t>
            </a:r>
            <a:endParaRPr lang="bg-BG" sz="2800" dirty="0" smtClean="0">
              <a:sym typeface="Wingdings" panose="05000000000000000000" pitchFamily="2" charset="2"/>
            </a:endParaRPr>
          </a:p>
          <a:p>
            <a:pPr marL="871538" lvl="1" indent="-514350">
              <a:lnSpc>
                <a:spcPct val="95000"/>
              </a:lnSpc>
              <a:buFont typeface="+mj-lt"/>
              <a:buAutoNum type="alphaLcParenR"/>
            </a:pPr>
            <a:r>
              <a:rPr lang="en-US" sz="2800" dirty="0" smtClean="0"/>
              <a:t>There is no difference.</a:t>
            </a:r>
          </a:p>
          <a:p>
            <a:pPr marL="871538" lvl="1" indent="-514350">
              <a:lnSpc>
                <a:spcPct val="95000"/>
              </a:lnSpc>
              <a:buFont typeface="+mj-lt"/>
              <a:buAutoNum type="alphaLcParenR"/>
            </a:pPr>
            <a:r>
              <a:rPr lang="en-US" sz="2800" dirty="0" smtClean="0"/>
              <a:t>MB </a:t>
            </a:r>
            <a:r>
              <a:rPr lang="en-US" sz="2800" dirty="0"/>
              <a:t>is megabit, </a:t>
            </a:r>
            <a:r>
              <a:rPr lang="en-US" sz="2800" dirty="0" smtClean="0"/>
              <a:t>Mb </a:t>
            </a:r>
            <a:r>
              <a:rPr lang="en-US" sz="2800" dirty="0"/>
              <a:t>is </a:t>
            </a:r>
            <a:r>
              <a:rPr lang="en-US" sz="2800" dirty="0" smtClean="0"/>
              <a:t>megabyte</a:t>
            </a:r>
          </a:p>
        </p:txBody>
      </p:sp>
    </p:spTree>
    <p:extLst>
      <p:ext uri="{BB962C8B-B14F-4D97-AF65-F5344CB8AC3E}">
        <p14:creationId xmlns:p14="http://schemas.microsoft.com/office/powerpoint/2010/main" val="963375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Answer</a:t>
            </a:r>
            <a:endParaRPr lang="en-US" sz="3600" dirty="0"/>
          </a:p>
        </p:txBody>
      </p:sp>
      <p:sp>
        <p:nvSpPr>
          <p:cNvPr id="3" name="Content Placeholder 2"/>
          <p:cNvSpPr>
            <a:spLocks noGrp="1"/>
          </p:cNvSpPr>
          <p:nvPr>
            <p:ph idx="1"/>
          </p:nvPr>
        </p:nvSpPr>
        <p:spPr>
          <a:xfrm>
            <a:off x="228600" y="914400"/>
            <a:ext cx="8686800" cy="5638800"/>
          </a:xfrm>
        </p:spPr>
        <p:txBody>
          <a:bodyPr/>
          <a:lstStyle/>
          <a:p>
            <a:pPr>
              <a:lnSpc>
                <a:spcPct val="100000"/>
              </a:lnSpc>
            </a:pPr>
            <a:r>
              <a:rPr lang="en-US" sz="3000" dirty="0"/>
              <a:t>There are 8 bits in a byte and bit is abbreviated with a </a:t>
            </a:r>
            <a:r>
              <a:rPr lang="en-US" sz="3000" dirty="0" smtClean="0"/>
              <a:t>lowercase, whereas </a:t>
            </a:r>
            <a:r>
              <a:rPr lang="en-US" sz="3000" dirty="0"/>
              <a:t>byte - with an uppercase. This holds for Kb(KB), Mb(MB), Gb(GB</a:t>
            </a:r>
            <a:r>
              <a:rPr lang="en-US" sz="3000" dirty="0" smtClean="0"/>
              <a:t>),Tb(TB</a:t>
            </a:r>
            <a:r>
              <a:rPr lang="en-US" sz="3000" dirty="0"/>
              <a:t>) etc. For example internet connection is measured in bits and </a:t>
            </a:r>
            <a:r>
              <a:rPr lang="en-US" sz="3000" dirty="0" smtClean="0"/>
              <a:t>data storage </a:t>
            </a:r>
            <a:r>
              <a:rPr lang="en-US" sz="3000" dirty="0"/>
              <a:t>devices are measured in bytes</a:t>
            </a:r>
            <a:r>
              <a:rPr lang="en-US" sz="3000" dirty="0" smtClean="0"/>
              <a:t>.</a:t>
            </a:r>
          </a:p>
          <a:p>
            <a:pPr>
              <a:lnSpc>
                <a:spcPct val="100000"/>
              </a:lnSpc>
            </a:pPr>
            <a:r>
              <a:rPr lang="en-US" sz="2800" dirty="0">
                <a:hlinkClick r:id="rId2"/>
              </a:rPr>
              <a:t>http://en.wikipedia.org/wiki/Megabit</a:t>
            </a:r>
            <a:endParaRPr lang="en-US" sz="3000" dirty="0"/>
          </a:p>
          <a:p>
            <a:pPr>
              <a:lnSpc>
                <a:spcPct val="100000"/>
              </a:lnSpc>
            </a:pPr>
            <a:r>
              <a:rPr lang="en-US" dirty="0">
                <a:hlinkClick r:id="rId3"/>
              </a:rPr>
              <a:t>http://en.wikipedia.org/wiki/Megabyte</a:t>
            </a:r>
            <a:endParaRPr lang="bg-BG"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33</a:t>
            </a:fld>
            <a:endParaRPr lang="en-US" dirty="0"/>
          </a:p>
        </p:txBody>
      </p:sp>
    </p:spTree>
    <p:extLst>
      <p:ext uri="{BB962C8B-B14F-4D97-AF65-F5344CB8AC3E}">
        <p14:creationId xmlns:p14="http://schemas.microsoft.com/office/powerpoint/2010/main" val="423607337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ctrTitle"/>
          </p:nvPr>
        </p:nvSpPr>
        <p:spPr>
          <a:xfrm>
            <a:off x="609600" y="3464720"/>
            <a:ext cx="7924800" cy="1295400"/>
          </a:xfrm>
        </p:spPr>
        <p:txBody>
          <a:bodyPr/>
          <a:lstStyle/>
          <a:p>
            <a:r>
              <a:rPr lang="en-US" dirty="0"/>
              <a:t>Security</a:t>
            </a:r>
          </a:p>
        </p:txBody>
      </p:sp>
      <p:sp>
        <p:nvSpPr>
          <p:cNvPr id="14" name="Subtitle 2"/>
          <p:cNvSpPr>
            <a:spLocks noGrp="1"/>
          </p:cNvSpPr>
          <p:nvPr>
            <p:ph type="subTitle" idx="1"/>
          </p:nvPr>
        </p:nvSpPr>
        <p:spPr>
          <a:xfrm>
            <a:off x="609600" y="4912520"/>
            <a:ext cx="7924800" cy="1564480"/>
          </a:xfrm>
        </p:spPr>
        <p:txBody>
          <a:bodyPr/>
          <a:lstStyle/>
          <a:p>
            <a:r>
              <a:rPr lang="en-US" dirty="0"/>
              <a:t>Symmetrical and asymmetrical coding algorithms, cryptographic hash, digital signature, digital certificates</a:t>
            </a:r>
          </a:p>
        </p:txBody>
      </p:sp>
      <p:pic>
        <p:nvPicPr>
          <p:cNvPr id="22" name="Picture 2" descr="http://www.cat.aum.edu/uploadedfile/cysec.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21448111">
            <a:off x="3347249" y="567795"/>
            <a:ext cx="5060654" cy="2389316"/>
          </a:xfrm>
          <a:prstGeom prst="roundRect">
            <a:avLst>
              <a:gd name="adj" fmla="val 6208"/>
            </a:avLst>
          </a:prstGeom>
          <a:noFill/>
          <a:extLst>
            <a:ext uri="{909E8E84-426E-40DD-AFC4-6F175D3DCCD1}">
              <a14:hiddenFill xmlns:a14="http://schemas.microsoft.com/office/drawing/2010/main">
                <a:solidFill>
                  <a:srgbClr val="FFFFFF"/>
                </a:solidFill>
              </a14:hiddenFill>
            </a:ext>
          </a:extLst>
        </p:spPr>
      </p:pic>
      <p:pic>
        <p:nvPicPr>
          <p:cNvPr id="23" name="Picture 4" descr="http://www.onixnet.com/IBM_ISS/images/lock.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42808">
            <a:off x="670559" y="1135718"/>
            <a:ext cx="2330967" cy="1809927"/>
          </a:xfrm>
          <a:prstGeom prst="roundRect">
            <a:avLst>
              <a:gd name="adj" fmla="val 8259"/>
            </a:avLst>
          </a:prstGeom>
          <a:noFill/>
          <a:ln>
            <a:solidFill>
              <a:schemeClr val="accent5">
                <a:lumMod val="75000"/>
              </a:schemeClr>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256042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Question</a:t>
            </a:r>
            <a:endParaRPr lang="en-US" sz="3600" dirty="0"/>
          </a:p>
        </p:txBody>
      </p:sp>
      <p:sp>
        <p:nvSpPr>
          <p:cNvPr id="3" name="Content Placeholder 2"/>
          <p:cNvSpPr>
            <a:spLocks noGrp="1"/>
          </p:cNvSpPr>
          <p:nvPr>
            <p:ph idx="1"/>
          </p:nvPr>
        </p:nvSpPr>
        <p:spPr>
          <a:xfrm>
            <a:off x="228600" y="1066800"/>
            <a:ext cx="8686800" cy="5638800"/>
          </a:xfrm>
        </p:spPr>
        <p:txBody>
          <a:bodyPr/>
          <a:lstStyle/>
          <a:p>
            <a:pPr lvl="0"/>
            <a:r>
              <a:rPr lang="en-US" dirty="0" smtClean="0"/>
              <a:t>12. Which </a:t>
            </a:r>
            <a:r>
              <a:rPr lang="en-US" dirty="0"/>
              <a:t>of the following cryptographic algorithms is using different keys for encryption and decryption</a:t>
            </a:r>
            <a:r>
              <a:rPr lang="en-US" dirty="0" smtClean="0"/>
              <a:t>?</a:t>
            </a:r>
          </a:p>
          <a:p>
            <a:pPr marL="871538" lvl="1" indent="-514350">
              <a:buFont typeface="+mj-lt"/>
              <a:buAutoNum type="alphaLcParenR"/>
            </a:pPr>
            <a:r>
              <a:rPr lang="en-US" dirty="0" smtClean="0"/>
              <a:t>Blowfish</a:t>
            </a:r>
            <a:endParaRPr lang="bg-BG" sz="2900" spc="-150" dirty="0" smtClean="0">
              <a:solidFill>
                <a:schemeClr val="accent5">
                  <a:lumMod val="20000"/>
                  <a:lumOff val="80000"/>
                </a:schemeClr>
              </a:solidFill>
              <a:latin typeface="Consolas" panose="020B0609020204030204" pitchFamily="49" charset="0"/>
              <a:cs typeface="Consolas" panose="020B0609020204030204" pitchFamily="49" charset="0"/>
            </a:endParaRPr>
          </a:p>
          <a:p>
            <a:pPr marL="871538" lvl="1" indent="-514350">
              <a:buFont typeface="+mj-lt"/>
              <a:buAutoNum type="alphaLcParenR"/>
            </a:pPr>
            <a:r>
              <a:rPr lang="en-US" dirty="0" smtClean="0"/>
              <a:t>AES</a:t>
            </a:r>
          </a:p>
          <a:p>
            <a:pPr marL="871538" lvl="1" indent="-514350">
              <a:buFont typeface="+mj-lt"/>
              <a:buAutoNum type="alphaLcParenR"/>
            </a:pPr>
            <a:r>
              <a:rPr lang="en-US" dirty="0" smtClean="0"/>
              <a:t>RSA</a:t>
            </a:r>
          </a:p>
          <a:p>
            <a:pPr marL="871538" lvl="1" indent="-514350">
              <a:buFont typeface="+mj-lt"/>
              <a:buAutoNum type="alphaLcParenR"/>
            </a:pPr>
            <a:r>
              <a:rPr lang="en-US" dirty="0" smtClean="0"/>
              <a:t>None of the above</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35</a:t>
            </a:fld>
            <a:endParaRPr lang="en-US" dirty="0"/>
          </a:p>
        </p:txBody>
      </p:sp>
      <p:sp>
        <p:nvSpPr>
          <p:cNvPr id="5" name="Oval 4"/>
          <p:cNvSpPr/>
          <p:nvPr/>
        </p:nvSpPr>
        <p:spPr>
          <a:xfrm>
            <a:off x="533400" y="4038600"/>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21058013">
            <a:off x="4417556" y="4156703"/>
            <a:ext cx="3276600" cy="2174121"/>
          </a:xfrm>
          <a:prstGeom prst="rect">
            <a:avLst/>
          </a:prstGeom>
          <a:effectLst>
            <a:softEdge rad="31750"/>
          </a:effectLst>
        </p:spPr>
      </p:pic>
    </p:spTree>
    <p:extLst>
      <p:ext uri="{BB962C8B-B14F-4D97-AF65-F5344CB8AC3E}">
        <p14:creationId xmlns:p14="http://schemas.microsoft.com/office/powerpoint/2010/main" val="1447281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Answer</a:t>
            </a:r>
            <a:endParaRPr lang="en-US" sz="3600" dirty="0"/>
          </a:p>
        </p:txBody>
      </p:sp>
      <p:sp>
        <p:nvSpPr>
          <p:cNvPr id="3" name="Content Placeholder 2"/>
          <p:cNvSpPr>
            <a:spLocks noGrp="1"/>
          </p:cNvSpPr>
          <p:nvPr>
            <p:ph idx="1"/>
          </p:nvPr>
        </p:nvSpPr>
        <p:spPr>
          <a:xfrm>
            <a:off x="228600" y="914400"/>
            <a:ext cx="8686800" cy="5791200"/>
          </a:xfrm>
        </p:spPr>
        <p:txBody>
          <a:bodyPr/>
          <a:lstStyle/>
          <a:p>
            <a:r>
              <a:rPr lang="en-US" sz="3000" noProof="1">
                <a:solidFill>
                  <a:schemeClr val="tx2">
                    <a:lumMod val="20000"/>
                    <a:lumOff val="80000"/>
                  </a:schemeClr>
                </a:solidFill>
                <a:cs typeface="Consolas" panose="020B0609020204030204" pitchFamily="49" charset="0"/>
              </a:rPr>
              <a:t>RSA is a cryptosystem, which is known as one of the first practicable public-key cryptosystems and is yet widely used for secure data transmission. The encryption key is public and differs from the decryption key which is kept secret</a:t>
            </a:r>
            <a:r>
              <a:rPr lang="en-US" sz="3000" noProof="1" smtClean="0">
                <a:solidFill>
                  <a:schemeClr val="tx2">
                    <a:lumMod val="20000"/>
                    <a:lumOff val="80000"/>
                  </a:schemeClr>
                </a:solidFill>
                <a:cs typeface="Consolas" panose="020B0609020204030204" pitchFamily="49" charset="0"/>
              </a:rPr>
              <a:t>.</a:t>
            </a:r>
          </a:p>
          <a:p>
            <a:r>
              <a:rPr lang="en-US" sz="2800" b="0" u="sng" dirty="0">
                <a:solidFill>
                  <a:srgbClr val="1155CC"/>
                </a:solidFill>
                <a:effectLst/>
                <a:latin typeface="Arial"/>
                <a:hlinkClick r:id="rId2"/>
              </a:rPr>
              <a:t>http://en.wikipedia.org/wiki/RSA_%28cryptosystem%29</a:t>
            </a:r>
            <a:endParaRPr lang="en-US" sz="3000" noProof="1">
              <a:solidFill>
                <a:schemeClr val="tx2">
                  <a:lumMod val="20000"/>
                  <a:lumOff val="80000"/>
                </a:schemeClr>
              </a:solidFill>
              <a:cs typeface="Consolas" panose="020B0609020204030204" pitchFamily="49" charset="0"/>
            </a:endParaRP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36</a:t>
            </a:fld>
            <a:endParaRPr lang="en-US" dirty="0"/>
          </a:p>
        </p:txBody>
      </p:sp>
    </p:spTree>
    <p:extLst>
      <p:ext uri="{BB962C8B-B14F-4D97-AF65-F5344CB8AC3E}">
        <p14:creationId xmlns:p14="http://schemas.microsoft.com/office/powerpoint/2010/main" val="422017333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ctrTitle"/>
          </p:nvPr>
        </p:nvSpPr>
        <p:spPr>
          <a:xfrm>
            <a:off x="609600" y="4114800"/>
            <a:ext cx="7924800" cy="685800"/>
          </a:xfrm>
        </p:spPr>
        <p:txBody>
          <a:bodyPr/>
          <a:lstStyle/>
          <a:p>
            <a:r>
              <a:rPr lang="en-US" dirty="0"/>
              <a:t>Presentation making &amp; Presentation skills</a:t>
            </a:r>
          </a:p>
        </p:txBody>
      </p:sp>
      <p:sp>
        <p:nvSpPr>
          <p:cNvPr id="8" name="Subtitle 2"/>
          <p:cNvSpPr>
            <a:spLocks noGrp="1"/>
          </p:cNvSpPr>
          <p:nvPr>
            <p:ph type="subTitle" idx="1"/>
          </p:nvPr>
        </p:nvSpPr>
        <p:spPr>
          <a:xfrm>
            <a:off x="612423" y="5181600"/>
            <a:ext cx="7924800" cy="1412080"/>
          </a:xfrm>
        </p:spPr>
        <p:txBody>
          <a:bodyPr/>
          <a:lstStyle/>
          <a:p>
            <a:r>
              <a:rPr lang="en-US" dirty="0"/>
              <a:t>Presentation software, preparation of presentations, slides, effects, notes, colors, images, sound, video</a:t>
            </a:r>
          </a:p>
        </p:txBody>
      </p:sp>
      <p:pic>
        <p:nvPicPr>
          <p:cNvPr id="9" name="Picture 2" descr="http://obamapacman.com/wp-content/uploads/2010/01/58.-Keynote-powerpoint-compatible-presentation-software-on-Apple-iPad-tablet-Apple-Senior-VP-Philip-W.-Schiller.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p:blipFill>
        <p:spPr bwMode="auto">
          <a:xfrm>
            <a:off x="2139245" y="1008344"/>
            <a:ext cx="4871156" cy="2726902"/>
          </a:xfrm>
          <a:prstGeom prst="roundRect">
            <a:avLst>
              <a:gd name="adj" fmla="val 5854"/>
            </a:avLst>
          </a:prstGeom>
          <a:noFill/>
          <a:ln>
            <a:solidFill>
              <a:schemeClr val="bg1">
                <a:lumMod val="65000"/>
                <a:lumOff val="35000"/>
              </a:schemeClr>
            </a:solidFill>
          </a:ln>
          <a:extLst>
            <a:ext uri="{909E8E84-426E-40DD-AFC4-6F175D3DCCD1}">
              <a14:hiddenFill xmlns:a14="http://schemas.microsoft.com/office/drawing/2010/main">
                <a:solidFill>
                  <a:srgbClr val="FFFFFF"/>
                </a:solidFill>
              </a14:hiddenFill>
            </a:ext>
          </a:extLst>
        </p:spPr>
      </p:pic>
      <p:pic>
        <p:nvPicPr>
          <p:cNvPr id="13" name="Picture 5"/>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601133" y="1600200"/>
            <a:ext cx="1958745" cy="1987550"/>
          </a:xfrm>
          <a:prstGeom prst="rect">
            <a:avLst/>
          </a:prstGeom>
          <a:noFill/>
          <a:ln>
            <a:noFill/>
          </a:ln>
          <a:effectLst>
            <a:glow rad="381000">
              <a:schemeClr val="accent2">
                <a:lumMod val="75000"/>
                <a:alpha val="25000"/>
              </a:schemeClr>
            </a:glow>
            <a:outerShdw dist="35921" dir="2700000" algn="ctr" rotWithShape="0">
              <a:schemeClr val="bg2"/>
            </a:outerShdw>
            <a:softEdge rad="381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 name="Picture 8"/>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a:stretch/>
        </p:blipFill>
        <p:spPr bwMode="auto">
          <a:xfrm rot="21300921">
            <a:off x="6589560" y="804532"/>
            <a:ext cx="1945756" cy="1817559"/>
          </a:xfrm>
          <a:prstGeom prst="rect">
            <a:avLst/>
          </a:prstGeom>
          <a:noFill/>
          <a:ln>
            <a:noFill/>
          </a:ln>
          <a:effectLst>
            <a:glow rad="381000">
              <a:schemeClr val="accent2">
                <a:lumMod val="75000"/>
                <a:alpha val="25000"/>
              </a:schemeClr>
            </a:glow>
            <a:outerShdw dist="35921" dir="2700000" algn="ctr" rotWithShape="0">
              <a:schemeClr val="bg2"/>
            </a:outerShdw>
            <a:softEdge rad="38100"/>
          </a:effectLst>
          <a:scene3d>
            <a:camera prst="perspectiveHeroicExtremeLeftFacing"/>
            <a:lightRig rig="threePt" dir="t"/>
          </a:scene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 name="Picture 11"/>
          <p:cNvPicPr>
            <a:picLocks noChangeAspect="1" noChangeArrowheads="1"/>
          </p:cNvPicPr>
          <p:nvPr/>
        </p:nvPicPr>
        <p:blipFill>
          <a:blip r:embed="rId5" cstate="screen">
            <a:extLst>
              <a:ext uri="{28A0092B-C50C-407E-A947-70E740481C1C}">
                <a14:useLocalDpi xmlns:a14="http://schemas.microsoft.com/office/drawing/2010/main" val="0"/>
              </a:ext>
            </a:extLst>
          </a:blip>
          <a:srcRect/>
          <a:stretch>
            <a:fillRect/>
          </a:stretch>
        </p:blipFill>
        <p:spPr bwMode="auto">
          <a:xfrm rot="21173643">
            <a:off x="6452802" y="2789444"/>
            <a:ext cx="1340685" cy="1222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7899366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Question</a:t>
            </a:r>
            <a:endParaRPr lang="en-US" sz="3600" dirty="0"/>
          </a:p>
        </p:txBody>
      </p:sp>
      <p:sp>
        <p:nvSpPr>
          <p:cNvPr id="3" name="Content Placeholder 2"/>
          <p:cNvSpPr>
            <a:spLocks noGrp="1"/>
          </p:cNvSpPr>
          <p:nvPr>
            <p:ph idx="1"/>
          </p:nvPr>
        </p:nvSpPr>
        <p:spPr>
          <a:xfrm>
            <a:off x="228600" y="1447800"/>
            <a:ext cx="8686800" cy="5257800"/>
          </a:xfrm>
        </p:spPr>
        <p:txBody>
          <a:bodyPr/>
          <a:lstStyle/>
          <a:p>
            <a:pPr lvl="0"/>
            <a:r>
              <a:rPr lang="en-US" sz="2800" dirty="0" smtClean="0"/>
              <a:t>13. Which </a:t>
            </a:r>
            <a:r>
              <a:rPr lang="en-US" sz="2800" dirty="0"/>
              <a:t>of the techniques below is a technique for successful presentation</a:t>
            </a:r>
            <a:r>
              <a:rPr lang="en-US" sz="2800" dirty="0" smtClean="0"/>
              <a:t>?</a:t>
            </a:r>
            <a:endParaRPr lang="en-US" sz="2000" dirty="0" smtClean="0"/>
          </a:p>
          <a:p>
            <a:pPr marL="871538" lvl="1" indent="-514350">
              <a:buFont typeface="+mj-lt"/>
              <a:buAutoNum type="alphaLcParenR"/>
            </a:pPr>
            <a:r>
              <a:rPr lang="en-US" sz="2800" dirty="0">
                <a:effectLst/>
              </a:rPr>
              <a:t>Reading what is on the screen word by word</a:t>
            </a:r>
            <a:endParaRPr lang="en-US" sz="2800" dirty="0" smtClean="0">
              <a:effectLst/>
            </a:endParaRPr>
          </a:p>
          <a:p>
            <a:pPr marL="871538" lvl="1" indent="-514350">
              <a:buFont typeface="+mj-lt"/>
              <a:buAutoNum type="alphaLcParenR"/>
            </a:pPr>
            <a:r>
              <a:rPr lang="en-US" sz="2800" dirty="0">
                <a:effectLst/>
              </a:rPr>
              <a:t>Displaying too much detail and lots of numbers</a:t>
            </a:r>
            <a:endParaRPr lang="en-US" sz="2800" dirty="0" smtClean="0">
              <a:effectLst/>
            </a:endParaRPr>
          </a:p>
          <a:p>
            <a:pPr marL="871538" lvl="1" indent="-514350">
              <a:buFont typeface="+mj-lt"/>
              <a:buAutoNum type="alphaLcParenR"/>
            </a:pPr>
            <a:r>
              <a:rPr lang="en-US" sz="2800" dirty="0">
                <a:effectLst/>
              </a:rPr>
              <a:t>Using graphic elements (such as photos) to trigger memory about key points</a:t>
            </a:r>
            <a:endParaRPr lang="en-US" sz="2800" dirty="0" smtClean="0">
              <a:effectLst/>
            </a:endParaRPr>
          </a:p>
          <a:p>
            <a:pPr marL="871538" lvl="1" indent="-514350">
              <a:buFont typeface="+mj-lt"/>
              <a:buAutoNum type="alphaLcParenR"/>
            </a:pPr>
            <a:r>
              <a:rPr lang="en-US" sz="2600" dirty="0"/>
              <a:t>Using the standard clipart that everyone uses</a:t>
            </a:r>
            <a:endParaRPr lang="en-US" sz="2600"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38</a:t>
            </a:fld>
            <a:endParaRPr lang="en-US" dirty="0"/>
          </a:p>
        </p:txBody>
      </p:sp>
      <p:sp>
        <p:nvSpPr>
          <p:cNvPr id="5" name="Oval 4"/>
          <p:cNvSpPr/>
          <p:nvPr/>
        </p:nvSpPr>
        <p:spPr>
          <a:xfrm>
            <a:off x="482600" y="3708400"/>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3395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52600" y="152400"/>
            <a:ext cx="7086600" cy="838200"/>
          </a:xfrm>
        </p:spPr>
        <p:txBody>
          <a:bodyPr/>
          <a:lstStyle/>
          <a:p>
            <a:r>
              <a:rPr lang="en-US" sz="3600" dirty="0" smtClean="0"/>
              <a:t>Answer</a:t>
            </a:r>
            <a:endParaRPr lang="en-US" sz="3600" dirty="0"/>
          </a:p>
        </p:txBody>
      </p:sp>
      <p:sp>
        <p:nvSpPr>
          <p:cNvPr id="3" name="Content Placeholder 2"/>
          <p:cNvSpPr>
            <a:spLocks noGrp="1"/>
          </p:cNvSpPr>
          <p:nvPr>
            <p:ph idx="1"/>
          </p:nvPr>
        </p:nvSpPr>
        <p:spPr>
          <a:xfrm>
            <a:off x="152400" y="1143000"/>
            <a:ext cx="8686800" cy="5334000"/>
          </a:xfrm>
        </p:spPr>
        <p:txBody>
          <a:bodyPr/>
          <a:lstStyle/>
          <a:p>
            <a:r>
              <a:rPr lang="en-US" sz="2800" dirty="0"/>
              <a:t>Using graphic elements (such as photos) to trigger memory about key points.</a:t>
            </a:r>
          </a:p>
          <a:p>
            <a:r>
              <a:rPr lang="en-US" sz="2800" dirty="0"/>
              <a:t>Example: if there are a few key points in the presentation, usage of a photo can be associated with each point. When an image is used on a slide as a visual mnemonic, the idea becomes clear, as well as the presentation, memorable.</a:t>
            </a:r>
          </a:p>
          <a:p>
            <a:r>
              <a:rPr lang="en-US" sz="2000" b="0" u="sng" dirty="0">
                <a:solidFill>
                  <a:srgbClr val="1155CC"/>
                </a:solidFill>
                <a:effectLst/>
                <a:latin typeface="Arial"/>
                <a:hlinkClick r:id="rId2"/>
              </a:rPr>
              <a:t>http://office.microsoft.com/en-nz/powerpoint-help/10-tips-to-enhance-presentations-HA001188725.aspx</a:t>
            </a:r>
            <a:endParaRPr lang="bg-BG" sz="2000"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39</a:t>
            </a:fld>
            <a:endParaRPr lang="en-US" dirty="0"/>
          </a:p>
        </p:txBody>
      </p:sp>
    </p:spTree>
    <p:extLst>
      <p:ext uri="{BB962C8B-B14F-4D97-AF65-F5344CB8AC3E}">
        <p14:creationId xmlns:p14="http://schemas.microsoft.com/office/powerpoint/2010/main" val="130718743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Answer</a:t>
            </a:r>
            <a:br>
              <a:rPr lang="en-US" dirty="0" smtClean="0"/>
            </a:br>
            <a:endParaRPr lang="en-US" dirty="0"/>
          </a:p>
        </p:txBody>
      </p:sp>
      <p:sp>
        <p:nvSpPr>
          <p:cNvPr id="3" name="Content Placeholder 2"/>
          <p:cNvSpPr>
            <a:spLocks noGrp="1"/>
          </p:cNvSpPr>
          <p:nvPr>
            <p:ph idx="1"/>
          </p:nvPr>
        </p:nvSpPr>
        <p:spPr>
          <a:xfrm>
            <a:off x="228600" y="990600"/>
            <a:ext cx="8686800" cy="5638800"/>
          </a:xfrm>
        </p:spPr>
        <p:txBody>
          <a:bodyPr/>
          <a:lstStyle/>
          <a:p>
            <a:r>
              <a:rPr lang="en-US" b="0" dirty="0">
                <a:effectLst/>
              </a:rPr>
              <a:t>The SSD is a data storage device with no moving mechanical </a:t>
            </a:r>
            <a:r>
              <a:rPr lang="en-US" b="0" dirty="0" smtClean="0">
                <a:effectLst/>
              </a:rPr>
              <a:t>components, making </a:t>
            </a:r>
            <a:r>
              <a:rPr lang="en-US" b="0" dirty="0">
                <a:effectLst/>
              </a:rPr>
              <a:t>it </a:t>
            </a:r>
            <a:r>
              <a:rPr lang="en-US" b="0" dirty="0" smtClean="0">
                <a:effectLst/>
              </a:rPr>
              <a:t>quiet </a:t>
            </a:r>
            <a:r>
              <a:rPr lang="en-US" b="0" dirty="0">
                <a:effectLst/>
              </a:rPr>
              <a:t>and more resistant to physical stress. Compared to </a:t>
            </a:r>
            <a:r>
              <a:rPr lang="en-US" b="0" dirty="0" smtClean="0">
                <a:effectLst/>
              </a:rPr>
              <a:t>HDDs it </a:t>
            </a:r>
            <a:r>
              <a:rPr lang="en-US" b="0" dirty="0">
                <a:effectLst/>
              </a:rPr>
              <a:t>has a much lower access time and latency</a:t>
            </a:r>
            <a:r>
              <a:rPr lang="en-US" b="0" dirty="0" smtClean="0">
                <a:effectLst/>
              </a:rPr>
              <a:t>.</a:t>
            </a:r>
          </a:p>
          <a:p>
            <a:r>
              <a:rPr lang="en-US" dirty="0">
                <a:hlinkClick r:id="rId2"/>
              </a:rPr>
              <a:t>http://en.wikipedia.org/wiki/Solid-state_drive</a:t>
            </a:r>
            <a:endParaRPr lang="bg-BG"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4</a:t>
            </a:fld>
            <a:endParaRPr lang="en-US" dirty="0"/>
          </a:p>
        </p:txBody>
      </p:sp>
    </p:spTree>
    <p:extLst>
      <p:ext uri="{BB962C8B-B14F-4D97-AF65-F5344CB8AC3E}">
        <p14:creationId xmlns:p14="http://schemas.microsoft.com/office/powerpoint/2010/main" val="424408565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a:spLocks noGrp="1"/>
          </p:cNvSpPr>
          <p:nvPr>
            <p:ph type="ctrTitle"/>
          </p:nvPr>
        </p:nvSpPr>
        <p:spPr>
          <a:xfrm>
            <a:off x="609600" y="1066800"/>
            <a:ext cx="7924800" cy="685800"/>
          </a:xfrm>
        </p:spPr>
        <p:txBody>
          <a:bodyPr/>
          <a:lstStyle/>
          <a:p>
            <a:r>
              <a:rPr lang="en-US" dirty="0"/>
              <a:t>Multimedia</a:t>
            </a:r>
          </a:p>
        </p:txBody>
      </p:sp>
      <p:sp>
        <p:nvSpPr>
          <p:cNvPr id="11" name="Subtitle 2"/>
          <p:cNvSpPr>
            <a:spLocks noGrp="1"/>
          </p:cNvSpPr>
          <p:nvPr>
            <p:ph type="subTitle" idx="1"/>
          </p:nvPr>
        </p:nvSpPr>
        <p:spPr>
          <a:xfrm>
            <a:off x="609600" y="1981199"/>
            <a:ext cx="7924800" cy="954880"/>
          </a:xfrm>
        </p:spPr>
        <p:txBody>
          <a:bodyPr/>
          <a:lstStyle/>
          <a:p>
            <a:r>
              <a:rPr lang="it-IT" dirty="0"/>
              <a:t>Software creation / processing media: audio, video, file formats</a:t>
            </a:r>
            <a:endParaRPr lang="en-US" dirty="0"/>
          </a:p>
        </p:txBody>
      </p:sp>
      <p:pic>
        <p:nvPicPr>
          <p:cNvPr id="12" name="Picture 2" descr="http://press.liacs.nl/medialab/bin/query.cgi?doc=146:frontpage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94416" y="3343275"/>
            <a:ext cx="5344584" cy="2748384"/>
          </a:xfrm>
          <a:prstGeom prst="roundRect">
            <a:avLst>
              <a:gd name="adj" fmla="val 3455"/>
            </a:avLst>
          </a:prstGeom>
          <a:noFill/>
          <a:ln>
            <a:solidFill>
              <a:schemeClr val="accent3">
                <a:lumMod val="40000"/>
                <a:lumOff val="60000"/>
                <a:alpha val="50000"/>
              </a:schemeClr>
            </a:solidFill>
          </a:ln>
          <a:extLst>
            <a:ext uri="{909E8E84-426E-40DD-AFC4-6F175D3DCCD1}">
              <a14:hiddenFill xmlns:a14="http://schemas.microsoft.com/office/drawing/2010/main">
                <a:solidFill>
                  <a:srgbClr val="FFFFFF"/>
                </a:solidFill>
              </a14:hiddenFill>
            </a:ext>
          </a:extLst>
        </p:spPr>
      </p:pic>
      <p:pic>
        <p:nvPicPr>
          <p:cNvPr id="16" name="Picture 6" descr="http://www.webmediastudio.com.ar/imagenes/multimedia-web.jpg"/>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rot="21296518">
            <a:off x="6698425" y="3663294"/>
            <a:ext cx="1752600" cy="1968755"/>
          </a:xfrm>
          <a:prstGeom prst="roundRect">
            <a:avLst>
              <a:gd name="adj" fmla="val 4306"/>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7" name="Picture 4" descr="http://www.webdesignerdepot.org/wp-content/uploads/2010/07/multimedia1.jpg"/>
          <p:cNvPicPr>
            <a:picLocks noChangeAspect="1" noChangeArrowheads="1"/>
          </p:cNvPicPr>
          <p:nvPr/>
        </p:nvPicPr>
        <p:blipFill>
          <a:blip r:embed="rId4" cstate="screen">
            <a:extLst>
              <a:ext uri="{28A0092B-C50C-407E-A947-70E740481C1C}">
                <a14:useLocalDpi xmlns:a14="http://schemas.microsoft.com/office/drawing/2010/main" val="0"/>
              </a:ext>
            </a:extLst>
          </a:blip>
          <a:srcRect/>
          <a:stretch>
            <a:fillRect/>
          </a:stretch>
        </p:blipFill>
        <p:spPr bwMode="auto">
          <a:xfrm rot="542213">
            <a:off x="554396" y="4416877"/>
            <a:ext cx="1343802" cy="1343802"/>
          </a:xfrm>
          <a:prstGeom prst="roundRect">
            <a:avLst>
              <a:gd name="adj" fmla="val 8669"/>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8" name="Picture 8" descr="http://www.docente.mendoza.edu.ar/efisica/images/multimedia.jpg"/>
          <p:cNvPicPr>
            <a:picLocks noChangeAspect="1" noChangeArrowheads="1"/>
          </p:cNvPicPr>
          <p:nvPr/>
        </p:nvPicPr>
        <p:blipFill>
          <a:blip r:embed="rId5" cstate="screen">
            <a:extLst>
              <a:ext uri="{28A0092B-C50C-407E-A947-70E740481C1C}">
                <a14:useLocalDpi xmlns:a14="http://schemas.microsoft.com/office/drawing/2010/main" val="0"/>
              </a:ext>
            </a:extLst>
          </a:blip>
          <a:srcRect/>
          <a:stretch>
            <a:fillRect/>
          </a:stretch>
        </p:blipFill>
        <p:spPr bwMode="auto">
          <a:xfrm rot="21193159">
            <a:off x="1237405" y="3238932"/>
            <a:ext cx="1816578" cy="1297038"/>
          </a:xfrm>
          <a:prstGeom prst="roundRect">
            <a:avLst>
              <a:gd name="adj" fmla="val 8669"/>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9146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Question</a:t>
            </a:r>
            <a:endParaRPr lang="en-US" sz="3600" dirty="0"/>
          </a:p>
        </p:txBody>
      </p:sp>
      <p:sp>
        <p:nvSpPr>
          <p:cNvPr id="3" name="Content Placeholder 2"/>
          <p:cNvSpPr>
            <a:spLocks noGrp="1"/>
          </p:cNvSpPr>
          <p:nvPr>
            <p:ph idx="1"/>
          </p:nvPr>
        </p:nvSpPr>
        <p:spPr/>
        <p:txBody>
          <a:bodyPr/>
          <a:lstStyle/>
          <a:p>
            <a:r>
              <a:rPr lang="en-US" dirty="0" smtClean="0"/>
              <a:t>14. Which </a:t>
            </a:r>
            <a:r>
              <a:rPr lang="en-US" dirty="0"/>
              <a:t>of the following best describes the process of </a:t>
            </a:r>
            <a:r>
              <a:rPr lang="en-US" dirty="0" smtClean="0"/>
              <a:t>streaming?</a:t>
            </a:r>
          </a:p>
          <a:p>
            <a:pPr marL="871538" lvl="1" indent="-514350">
              <a:buFont typeface="+mj-lt"/>
              <a:buAutoNum type="alphaLcParenR"/>
            </a:pPr>
            <a:r>
              <a:rPr lang="en-US" dirty="0">
                <a:effectLst/>
              </a:rPr>
              <a:t>Playing audio </a:t>
            </a:r>
            <a:r>
              <a:rPr lang="en-US" dirty="0" smtClean="0">
                <a:effectLst/>
              </a:rPr>
              <a:t>files</a:t>
            </a:r>
          </a:p>
          <a:p>
            <a:pPr marL="871538" lvl="1" indent="-514350">
              <a:buFont typeface="+mj-lt"/>
              <a:buAutoNum type="alphaLcParenR"/>
            </a:pPr>
            <a:r>
              <a:rPr lang="en-US" dirty="0"/>
              <a:t>Delaying playing a multimedia element until enough data has been buffered so the element can play </a:t>
            </a:r>
            <a:r>
              <a:rPr lang="en-US" dirty="0" smtClean="0"/>
              <a:t>uninterrupted</a:t>
            </a:r>
          </a:p>
          <a:p>
            <a:pPr marL="871538" lvl="1" indent="-514350">
              <a:buFont typeface="+mj-lt"/>
              <a:buAutoNum type="alphaLcParenR"/>
            </a:pPr>
            <a:r>
              <a:rPr lang="en-US" dirty="0"/>
              <a:t>Reducing the load time of a Web page by streamlining </a:t>
            </a:r>
            <a:r>
              <a:rPr lang="en-US" dirty="0" smtClean="0"/>
              <a:t>operations</a:t>
            </a:r>
          </a:p>
          <a:p>
            <a:pPr marL="871538" lvl="1" indent="-514350">
              <a:buFont typeface="+mj-lt"/>
              <a:buAutoNum type="alphaLcParenR"/>
            </a:pPr>
            <a:r>
              <a:rPr lang="en-US" dirty="0">
                <a:effectLst/>
              </a:rPr>
              <a:t>Sending packets to a Web server so improve server </a:t>
            </a:r>
            <a:r>
              <a:rPr lang="en-US" dirty="0" smtClean="0">
                <a:effectLst/>
              </a:rPr>
              <a:t>performance</a:t>
            </a:r>
            <a:endParaRPr lang="bg-BG"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41</a:t>
            </a:fld>
            <a:endParaRPr lang="en-US" dirty="0"/>
          </a:p>
        </p:txBody>
      </p:sp>
      <p:sp>
        <p:nvSpPr>
          <p:cNvPr id="5" name="Oval 4"/>
          <p:cNvSpPr/>
          <p:nvPr/>
        </p:nvSpPr>
        <p:spPr>
          <a:xfrm>
            <a:off x="520700" y="2743200"/>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45436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Answer</a:t>
            </a:r>
            <a:endParaRPr lang="en-US" sz="3600" dirty="0"/>
          </a:p>
        </p:txBody>
      </p:sp>
      <p:sp>
        <p:nvSpPr>
          <p:cNvPr id="3" name="Content Placeholder 2"/>
          <p:cNvSpPr>
            <a:spLocks noGrp="1"/>
          </p:cNvSpPr>
          <p:nvPr>
            <p:ph idx="1"/>
          </p:nvPr>
        </p:nvSpPr>
        <p:spPr/>
        <p:txBody>
          <a:bodyPr/>
          <a:lstStyle/>
          <a:p>
            <a:r>
              <a:rPr lang="en-US" sz="2800" dirty="0"/>
              <a:t> </a:t>
            </a:r>
            <a:r>
              <a:rPr lang="en-US" sz="2800" dirty="0" smtClean="0"/>
              <a:t>Useful - and typical - applications of the "streaming" concept are, for example, long video lectures performed "online" on the Internet. An advantage of this presentation is that these lectures can be very long, indeed, although they can always be interrupted or repeated at arbitrary places.</a:t>
            </a:r>
          </a:p>
          <a:p>
            <a:endParaRPr lang="en-US" sz="2800" dirty="0"/>
          </a:p>
          <a:p>
            <a:pPr>
              <a:spcBef>
                <a:spcPts val="0"/>
              </a:spcBef>
              <a:spcAft>
                <a:spcPts val="0"/>
              </a:spcAft>
            </a:pPr>
            <a:r>
              <a:rPr lang="en-US" sz="2800" b="0" u="sng" dirty="0" smtClean="0">
                <a:solidFill>
                  <a:srgbClr val="1155CC"/>
                </a:solidFill>
                <a:effectLst/>
                <a:latin typeface="Arial"/>
                <a:hlinkClick r:id="rId2"/>
              </a:rPr>
              <a:t>http://en.wikipedia.org/wiki/Stream_processing</a:t>
            </a:r>
            <a:endParaRPr lang="en-US" sz="2800" b="0" dirty="0" smtClean="0">
              <a:effectLst/>
            </a:endParaRPr>
          </a:p>
          <a:p>
            <a:r>
              <a:rPr lang="en-US" sz="2800" b="0" u="sng" dirty="0" smtClean="0">
                <a:solidFill>
                  <a:srgbClr val="1155CC"/>
                </a:solidFill>
                <a:effectLst/>
                <a:latin typeface="Arial"/>
                <a:hlinkClick r:id="rId3"/>
              </a:rPr>
              <a:t>http://en.wikipedia.org/wiki/Streaming_media</a:t>
            </a:r>
            <a:endParaRPr lang="bg-BG" sz="2800"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42</a:t>
            </a:fld>
            <a:endParaRPr lang="en-US" dirty="0"/>
          </a:p>
        </p:txBody>
      </p:sp>
    </p:spTree>
    <p:extLst>
      <p:ext uri="{BB962C8B-B14F-4D97-AF65-F5344CB8AC3E}">
        <p14:creationId xmlns:p14="http://schemas.microsoft.com/office/powerpoint/2010/main" val="211925119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ctrTitle"/>
          </p:nvPr>
        </p:nvSpPr>
        <p:spPr>
          <a:xfrm>
            <a:off x="609600" y="4431510"/>
            <a:ext cx="7924800" cy="685800"/>
          </a:xfrm>
        </p:spPr>
        <p:txBody>
          <a:bodyPr/>
          <a:lstStyle/>
          <a:p>
            <a:r>
              <a:rPr lang="en-US" dirty="0"/>
              <a:t>Computer networks</a:t>
            </a:r>
          </a:p>
        </p:txBody>
      </p:sp>
      <p:sp>
        <p:nvSpPr>
          <p:cNvPr id="14" name="Subtitle 2"/>
          <p:cNvSpPr>
            <a:spLocks noGrp="1"/>
          </p:cNvSpPr>
          <p:nvPr>
            <p:ph type="subTitle" idx="1"/>
          </p:nvPr>
        </p:nvSpPr>
        <p:spPr>
          <a:xfrm>
            <a:off x="762000" y="5300754"/>
            <a:ext cx="7620000" cy="1031078"/>
          </a:xfrm>
        </p:spPr>
        <p:txBody>
          <a:bodyPr/>
          <a:lstStyle/>
          <a:p>
            <a:r>
              <a:rPr lang="en-US" dirty="0"/>
              <a:t>OSI model, network models, protocols, standards, hardware</a:t>
            </a:r>
          </a:p>
        </p:txBody>
      </p:sp>
      <p:pic>
        <p:nvPicPr>
          <p:cNvPr id="15" name="Picture 2" descr="http://supportpc.eu/wp-content/uploads/2010/08/network-security-new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1057276"/>
            <a:ext cx="4712142" cy="2905124"/>
          </a:xfrm>
          <a:prstGeom prst="roundRect">
            <a:avLst>
              <a:gd name="adj" fmla="val 4358"/>
            </a:avLst>
          </a:prstGeom>
          <a:noFill/>
          <a:ln>
            <a:solidFill>
              <a:schemeClr val="accent5">
                <a:lumMod val="75000"/>
              </a:schemeClr>
            </a:solidFill>
          </a:ln>
          <a:extLst>
            <a:ext uri="{909E8E84-426E-40DD-AFC4-6F175D3DCCD1}">
              <a14:hiddenFill xmlns:a14="http://schemas.microsoft.com/office/drawing/2010/main">
                <a:solidFill>
                  <a:srgbClr val="FFFFFF"/>
                </a:solidFill>
              </a14:hiddenFill>
            </a:ext>
          </a:extLst>
        </p:spPr>
      </p:pic>
      <p:pic>
        <p:nvPicPr>
          <p:cNvPr id="19" name="Picture 4" descr="http://theochem.org/~andreas/images/network.jpg"/>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5707978" y="1057276"/>
            <a:ext cx="2521622" cy="2905124"/>
          </a:xfrm>
          <a:prstGeom prst="roundRect">
            <a:avLst>
              <a:gd name="adj" fmla="val 4358"/>
            </a:avLst>
          </a:prstGeom>
          <a:noFill/>
          <a:ln>
            <a:solidFill>
              <a:schemeClr val="accent5">
                <a:lumMod val="75000"/>
              </a:schemeClr>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823422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Question</a:t>
            </a:r>
            <a:endParaRPr lang="en-US" sz="3600" dirty="0"/>
          </a:p>
        </p:txBody>
      </p:sp>
      <p:sp>
        <p:nvSpPr>
          <p:cNvPr id="3" name="Content Placeholder 2"/>
          <p:cNvSpPr>
            <a:spLocks noGrp="1"/>
          </p:cNvSpPr>
          <p:nvPr>
            <p:ph idx="1"/>
          </p:nvPr>
        </p:nvSpPr>
        <p:spPr>
          <a:xfrm>
            <a:off x="152400" y="914400"/>
            <a:ext cx="8915400" cy="5791200"/>
          </a:xfrm>
        </p:spPr>
        <p:txBody>
          <a:bodyPr/>
          <a:lstStyle/>
          <a:p>
            <a:pPr lvl="0"/>
            <a:r>
              <a:rPr lang="en-US" dirty="0" smtClean="0">
                <a:effectLst/>
              </a:rPr>
              <a:t>15. Which </a:t>
            </a:r>
            <a:r>
              <a:rPr lang="en-US" dirty="0">
                <a:effectLst/>
              </a:rPr>
              <a:t>of the IP addresses are public</a:t>
            </a:r>
            <a:r>
              <a:rPr lang="bg-BG" dirty="0" smtClean="0">
                <a:effectLst/>
              </a:rPr>
              <a:t>?</a:t>
            </a:r>
            <a:endParaRPr lang="en-US" dirty="0" smtClean="0">
              <a:effectLst/>
            </a:endParaRPr>
          </a:p>
          <a:p>
            <a:pPr marL="871538" lvl="1" indent="-514350">
              <a:buFont typeface="+mj-lt"/>
              <a:buAutoNum type="alphaLcParenR"/>
            </a:pPr>
            <a:r>
              <a:rPr lang="en-US" dirty="0" smtClean="0">
                <a:effectLst/>
              </a:rPr>
              <a:t>10.10.10.10</a:t>
            </a:r>
          </a:p>
          <a:p>
            <a:pPr marL="871538" lvl="1" indent="-514350">
              <a:buFont typeface="+mj-lt"/>
              <a:buAutoNum type="alphaLcParenR"/>
            </a:pPr>
            <a:r>
              <a:rPr lang="en-US" dirty="0" smtClean="0">
                <a:effectLst/>
              </a:rPr>
              <a:t>192.168.168.168</a:t>
            </a:r>
          </a:p>
          <a:p>
            <a:pPr marL="871538" lvl="1" indent="-514350">
              <a:buFont typeface="+mj-lt"/>
              <a:buAutoNum type="alphaLcParenR"/>
            </a:pPr>
            <a:r>
              <a:rPr lang="en-US" dirty="0" smtClean="0">
                <a:effectLst/>
              </a:rPr>
              <a:t>4.2.2.2</a:t>
            </a:r>
          </a:p>
          <a:p>
            <a:pPr marL="871538" lvl="1" indent="-514350">
              <a:buFont typeface="+mj-lt"/>
              <a:buAutoNum type="alphaLcParenR"/>
            </a:pPr>
            <a:r>
              <a:rPr lang="en-US" dirty="0" smtClean="0">
                <a:effectLst/>
              </a:rPr>
              <a:t>172.16.16.16</a:t>
            </a:r>
          </a:p>
          <a:p>
            <a:pPr marL="357188" lvl="1" indent="0">
              <a:buNone/>
            </a:pPr>
            <a:endParaRPr lang="bg-BG"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44</a:t>
            </a:fld>
            <a:endParaRPr lang="en-US" dirty="0"/>
          </a:p>
        </p:txBody>
      </p:sp>
      <p:sp>
        <p:nvSpPr>
          <p:cNvPr id="5" name="Oval 4"/>
          <p:cNvSpPr/>
          <p:nvPr/>
        </p:nvSpPr>
        <p:spPr>
          <a:xfrm>
            <a:off x="427936" y="2819400"/>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138888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Answer</a:t>
            </a:r>
            <a:endParaRPr lang="en-US" sz="3600" dirty="0"/>
          </a:p>
        </p:txBody>
      </p:sp>
      <p:sp>
        <p:nvSpPr>
          <p:cNvPr id="3" name="Content Placeholder 2"/>
          <p:cNvSpPr>
            <a:spLocks noGrp="1"/>
          </p:cNvSpPr>
          <p:nvPr>
            <p:ph idx="1"/>
          </p:nvPr>
        </p:nvSpPr>
        <p:spPr>
          <a:xfrm>
            <a:off x="228600" y="762000"/>
            <a:ext cx="8763000" cy="5791200"/>
          </a:xfrm>
        </p:spPr>
        <p:txBody>
          <a:bodyPr/>
          <a:lstStyle/>
          <a:p>
            <a:pPr>
              <a:spcBef>
                <a:spcPts val="0"/>
              </a:spcBef>
            </a:pPr>
            <a:r>
              <a:rPr lang="en-US" dirty="0">
                <a:effectLst/>
              </a:rPr>
              <a:t>4.2.2.2 is a valid public IP address. It is actually a well-known DNS server which is </a:t>
            </a:r>
            <a:r>
              <a:rPr lang="en-US" dirty="0" smtClean="0">
                <a:effectLst/>
              </a:rPr>
              <a:t>ping-able </a:t>
            </a:r>
            <a:r>
              <a:rPr lang="en-US" dirty="0">
                <a:effectLst/>
              </a:rPr>
              <a:t>and is often used by network admins to test Level 3 </a:t>
            </a:r>
            <a:r>
              <a:rPr lang="en-US" dirty="0" smtClean="0">
                <a:effectLst/>
              </a:rPr>
              <a:t>connectivity.</a:t>
            </a:r>
            <a:endParaRPr lang="en-US" dirty="0" smtClean="0"/>
          </a:p>
          <a:p>
            <a:pPr>
              <a:spcBef>
                <a:spcPts val="0"/>
              </a:spcBef>
            </a:pPr>
            <a:endParaRPr lang="en-US" dirty="0" smtClean="0"/>
          </a:p>
          <a:p>
            <a:pPr>
              <a:spcBef>
                <a:spcPts val="0"/>
              </a:spcBef>
            </a:pPr>
            <a:r>
              <a:rPr lang="en-US" b="0" u="sng" dirty="0">
                <a:solidFill>
                  <a:srgbClr val="1155CC"/>
                </a:solidFill>
                <a:effectLst/>
                <a:latin typeface="Arial"/>
                <a:hlinkClick r:id="rId2"/>
              </a:rPr>
              <a:t>http://en.wikipedia.org/wiki/IP_address</a:t>
            </a:r>
            <a:endParaRPr lang="en-US"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45</a:t>
            </a:fld>
            <a:endParaRPr lang="en-US" dirty="0"/>
          </a:p>
        </p:txBody>
      </p:sp>
    </p:spTree>
    <p:extLst>
      <p:ext uri="{BB962C8B-B14F-4D97-AF65-F5344CB8AC3E}">
        <p14:creationId xmlns:p14="http://schemas.microsoft.com/office/powerpoint/2010/main" val="92507190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ctrTitle"/>
          </p:nvPr>
        </p:nvSpPr>
        <p:spPr>
          <a:xfrm>
            <a:off x="609600" y="4603045"/>
            <a:ext cx="7924800" cy="685800"/>
          </a:xfrm>
        </p:spPr>
        <p:txBody>
          <a:bodyPr/>
          <a:lstStyle/>
          <a:p>
            <a:r>
              <a:rPr lang="en-US" dirty="0"/>
              <a:t>Internet</a:t>
            </a:r>
          </a:p>
        </p:txBody>
      </p:sp>
      <p:sp>
        <p:nvSpPr>
          <p:cNvPr id="9" name="Subtitle 2"/>
          <p:cNvSpPr>
            <a:spLocks noGrp="1"/>
          </p:cNvSpPr>
          <p:nvPr>
            <p:ph type="subTitle" idx="1"/>
          </p:nvPr>
        </p:nvSpPr>
        <p:spPr>
          <a:xfrm>
            <a:off x="609600" y="5410200"/>
            <a:ext cx="7924800" cy="1026320"/>
          </a:xfrm>
        </p:spPr>
        <p:txBody>
          <a:bodyPr/>
          <a:lstStyle/>
          <a:p>
            <a:r>
              <a:rPr lang="en-US" dirty="0"/>
              <a:t>Internet, protocols, services, WWW, HTTP, FTP, SMTP, POP3, IMAP, WebDAV, IP, DNS</a:t>
            </a:r>
            <a:endParaRPr lang="ru-RU" dirty="0"/>
          </a:p>
        </p:txBody>
      </p:sp>
      <p:pic>
        <p:nvPicPr>
          <p:cNvPr id="10" name="Picture 2" descr="http://www.moderno.info/wp-content/uploads/2009/04/internet-network.jpg"/>
          <p:cNvPicPr>
            <a:picLocks noChangeAspect="1" noChangeArrowheads="1"/>
          </p:cNvPicPr>
          <p:nvPr/>
        </p:nvPicPr>
        <p:blipFill>
          <a:blip r:embed="rId2">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rot="21428012">
            <a:off x="603602" y="1110739"/>
            <a:ext cx="3200400" cy="2928366"/>
          </a:xfrm>
          <a:prstGeom prst="roundRect">
            <a:avLst>
              <a:gd name="adj" fmla="val 3174"/>
            </a:avLst>
          </a:prstGeom>
          <a:noFill/>
          <a:ln>
            <a:solidFill>
              <a:schemeClr val="tx2">
                <a:lumMod val="40000"/>
                <a:lumOff val="60000"/>
                <a:alpha val="50000"/>
              </a:schemeClr>
            </a:solidFill>
          </a:ln>
          <a:extLst>
            <a:ext uri="{909E8E84-426E-40DD-AFC4-6F175D3DCCD1}">
              <a14:hiddenFill xmlns:a14="http://schemas.microsoft.com/office/drawing/2010/main">
                <a:solidFill>
                  <a:srgbClr val="FFFFFF"/>
                </a:solidFill>
              </a14:hiddenFill>
            </a:ext>
          </a:extLst>
        </p:spPr>
      </p:pic>
      <p:pic>
        <p:nvPicPr>
          <p:cNvPr id="11" name="Picture 8" descr="http://blogs.ec.europa.eu/neelie-kroes/files/internet-of-things1.jpg"/>
          <p:cNvPicPr>
            <a:picLocks noChangeAspect="1" noChangeArrowheads="1"/>
          </p:cNvPicPr>
          <p:nvPr/>
        </p:nvPicPr>
        <p:blipFill>
          <a:blip r:embed="rId3">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rot="153387">
            <a:off x="4951615" y="1110739"/>
            <a:ext cx="3582098" cy="2928366"/>
          </a:xfrm>
          <a:prstGeom prst="roundRect">
            <a:avLst>
              <a:gd name="adj" fmla="val 3174"/>
            </a:avLst>
          </a:prstGeom>
          <a:noFill/>
          <a:ln>
            <a:solidFill>
              <a:schemeClr val="tx2">
                <a:lumMod val="40000"/>
                <a:lumOff val="60000"/>
                <a:alpha val="50000"/>
              </a:schemeClr>
            </a:solidFill>
          </a:ln>
          <a:extLst>
            <a:ext uri="{909E8E84-426E-40DD-AFC4-6F175D3DCCD1}">
              <a14:hiddenFill xmlns:a14="http://schemas.microsoft.com/office/drawing/2010/main">
                <a:solidFill>
                  <a:srgbClr val="FFFFFF"/>
                </a:solidFill>
              </a14:hiddenFill>
            </a:ext>
          </a:extLst>
        </p:spPr>
      </p:pic>
      <p:pic>
        <p:nvPicPr>
          <p:cNvPr id="12" name="Picture 4" descr="http://t2.gstatic.com/images?q=tbn:uhIC_U9BjeZ7SM:http://www.theredwoodmotel.com/images/internet.jpg&amp;t=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64113" y="2689124"/>
            <a:ext cx="2009776" cy="1580812"/>
          </a:xfrm>
          <a:prstGeom prst="roundRect">
            <a:avLst>
              <a:gd name="adj" fmla="val 6669"/>
            </a:avLst>
          </a:prstGeom>
          <a:noFill/>
          <a:ln>
            <a:solidFill>
              <a:schemeClr val="accent4">
                <a:lumMod val="75000"/>
                <a:alpha val="50000"/>
              </a:schemeClr>
            </a:solidFill>
          </a:ln>
          <a:extLst>
            <a:ext uri="{909E8E84-426E-40DD-AFC4-6F175D3DCCD1}">
              <a14:hiddenFill xmlns:a14="http://schemas.microsoft.com/office/drawing/2010/main">
                <a:solidFill>
                  <a:srgbClr val="FFFFFF"/>
                </a:solidFill>
              </a14:hiddenFill>
            </a:ext>
          </a:extLst>
        </p:spPr>
      </p:pic>
      <p:pic>
        <p:nvPicPr>
          <p:cNvPr id="16" name="Picture 6" descr="http://www.clarkeinternetmarketing.com/internet-marketing.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55457" y="533400"/>
            <a:ext cx="2227088" cy="1755336"/>
          </a:xfrm>
          <a:prstGeom prst="roundRect">
            <a:avLst>
              <a:gd name="adj" fmla="val 6669"/>
            </a:avLst>
          </a:prstGeom>
          <a:noFill/>
          <a:ln>
            <a:solidFill>
              <a:schemeClr val="accent4">
                <a:lumMod val="75000"/>
              </a:schemeClr>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975094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Question</a:t>
            </a:r>
            <a:endParaRPr lang="en-US" sz="3600" dirty="0"/>
          </a:p>
        </p:txBody>
      </p:sp>
      <p:sp>
        <p:nvSpPr>
          <p:cNvPr id="3" name="Content Placeholder 2"/>
          <p:cNvSpPr>
            <a:spLocks noGrp="1"/>
          </p:cNvSpPr>
          <p:nvPr>
            <p:ph idx="1"/>
          </p:nvPr>
        </p:nvSpPr>
        <p:spPr/>
        <p:txBody>
          <a:bodyPr/>
          <a:lstStyle/>
          <a:p>
            <a:r>
              <a:rPr lang="en-US" dirty="0" smtClean="0"/>
              <a:t>16. Which </a:t>
            </a:r>
            <a:r>
              <a:rPr lang="en-US" dirty="0"/>
              <a:t>of the following can be used to access the Internet?</a:t>
            </a:r>
            <a:endParaRPr lang="bg-BG" dirty="0" smtClean="0"/>
          </a:p>
          <a:p>
            <a:pPr marL="871538" lvl="1" indent="-514350">
              <a:buFont typeface="+mj-lt"/>
              <a:buAutoNum type="alphaLcParenR"/>
            </a:pPr>
            <a:r>
              <a:rPr lang="en-US" dirty="0" smtClean="0"/>
              <a:t>PoP3</a:t>
            </a:r>
          </a:p>
          <a:p>
            <a:pPr marL="871538" lvl="1" indent="-514350">
              <a:buFont typeface="+mj-lt"/>
              <a:buAutoNum type="alphaLcParenR"/>
            </a:pPr>
            <a:r>
              <a:rPr lang="en-US" dirty="0" smtClean="0"/>
              <a:t>SMTP</a:t>
            </a:r>
            <a:endParaRPr lang="en-US" dirty="0"/>
          </a:p>
          <a:p>
            <a:pPr marL="871538" lvl="1" indent="-514350">
              <a:buFont typeface="+mj-lt"/>
              <a:buAutoNum type="alphaLcParenR"/>
            </a:pPr>
            <a:r>
              <a:rPr lang="en-US" dirty="0" smtClean="0"/>
              <a:t>ICQ</a:t>
            </a:r>
          </a:p>
          <a:p>
            <a:pPr marL="871538" lvl="1" indent="-514350">
              <a:buFont typeface="+mj-lt"/>
              <a:buAutoNum type="alphaLcParenR"/>
            </a:pPr>
            <a:r>
              <a:rPr lang="en-US" dirty="0" smtClean="0"/>
              <a:t>ISDN</a:t>
            </a:r>
          </a:p>
          <a:p>
            <a:pPr marL="357188" lvl="1" indent="0">
              <a:buNone/>
            </a:pPr>
            <a:endParaRPr lang="bg-BG"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47</a:t>
            </a:fld>
            <a:endParaRPr lang="en-US" dirty="0"/>
          </a:p>
        </p:txBody>
      </p:sp>
      <p:sp>
        <p:nvSpPr>
          <p:cNvPr id="5" name="Oval 4"/>
          <p:cNvSpPr/>
          <p:nvPr/>
        </p:nvSpPr>
        <p:spPr>
          <a:xfrm>
            <a:off x="506506" y="3962400"/>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214780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Answer</a:t>
            </a:r>
            <a:endParaRPr lang="en-US" sz="3600"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48</a:t>
            </a:fld>
            <a:endParaRPr lang="en-US" dirty="0"/>
          </a:p>
        </p:txBody>
      </p:sp>
      <p:sp>
        <p:nvSpPr>
          <p:cNvPr id="5" name="Content Placeholder 4"/>
          <p:cNvSpPr>
            <a:spLocks noGrp="1"/>
          </p:cNvSpPr>
          <p:nvPr>
            <p:ph idx="1"/>
          </p:nvPr>
        </p:nvSpPr>
        <p:spPr>
          <a:xfrm>
            <a:off x="228600" y="685800"/>
            <a:ext cx="8686800" cy="5791200"/>
          </a:xfrm>
        </p:spPr>
        <p:txBody>
          <a:bodyPr/>
          <a:lstStyle/>
          <a:p>
            <a:pPr>
              <a:lnSpc>
                <a:spcPct val="100000"/>
              </a:lnSpc>
            </a:pPr>
            <a:r>
              <a:rPr lang="en-US" sz="3000" dirty="0"/>
              <a:t>ISDN (Integrated Services Digital Network) is a set of protocols for establishing and break of distinct channels for dial-up connections. In some countries, ISDN is mainly used for Internet access, the maximum speed that is possible is 128 </a:t>
            </a:r>
            <a:r>
              <a:rPr lang="en-US" sz="3000" dirty="0" err="1" smtClean="0"/>
              <a:t>kbit</a:t>
            </a:r>
            <a:r>
              <a:rPr lang="en-US" sz="3000" dirty="0" smtClean="0"/>
              <a:t> </a:t>
            </a:r>
            <a:r>
              <a:rPr lang="en-US" sz="3000" dirty="0"/>
              <a:t>/ sec</a:t>
            </a:r>
            <a:r>
              <a:rPr lang="en-US" sz="3000" dirty="0" smtClean="0"/>
              <a:t>.</a:t>
            </a:r>
          </a:p>
          <a:p>
            <a:pPr>
              <a:lnSpc>
                <a:spcPct val="100000"/>
              </a:lnSpc>
            </a:pPr>
            <a:r>
              <a:rPr lang="en-US" sz="2000" dirty="0">
                <a:hlinkClick r:id="rId2"/>
              </a:rPr>
              <a:t>http://en.wikipedia.org/wiki/Integrated_Services_Digital_Network</a:t>
            </a:r>
            <a:endParaRPr lang="en-US" sz="2000" dirty="0"/>
          </a:p>
        </p:txBody>
      </p:sp>
    </p:spTree>
    <p:extLst>
      <p:ext uri="{BB962C8B-B14F-4D97-AF65-F5344CB8AC3E}">
        <p14:creationId xmlns:p14="http://schemas.microsoft.com/office/powerpoint/2010/main" val="3007595154"/>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http://lovechtoday.com/wp-content/uploads/2010/06/chat.jpg"/>
          <p:cNvPicPr>
            <a:picLocks noChangeAspect="1" noChangeArrowheads="1"/>
          </p:cNvPicPr>
          <p:nvPr/>
        </p:nvPicPr>
        <p:blipFill rotWithShape="1">
          <a:blip r:embed="rId2" cstate="screen">
            <a:extLst>
              <a:ext uri="{28A0092B-C50C-407E-A947-70E740481C1C}">
                <a14:useLocalDpi xmlns:a14="http://schemas.microsoft.com/office/drawing/2010/main" val="0"/>
              </a:ext>
            </a:extLst>
          </a:blip>
          <a:srcRect/>
          <a:stretch/>
        </p:blipFill>
        <p:spPr bwMode="auto">
          <a:xfrm rot="152396">
            <a:off x="3976856" y="3354764"/>
            <a:ext cx="1404454" cy="872582"/>
          </a:xfrm>
          <a:prstGeom prst="roundRect">
            <a:avLst>
              <a:gd name="adj" fmla="val 5937"/>
            </a:avLst>
          </a:prstGeom>
          <a:noFill/>
          <a:effectLst>
            <a:glow rad="101600">
              <a:schemeClr val="accent4">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14" name="Picture 10" descr="http://1.bp.blogspot.com/_ATrMk7tZ_Xk/SYGzx86iLhI/AAAAAAAAAaA/cexXgCffaLQ/s400/fring_00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93283" y="4159260"/>
            <a:ext cx="1624004" cy="2165340"/>
          </a:xfrm>
          <a:prstGeom prst="rect">
            <a:avLst/>
          </a:prstGeom>
          <a:noFill/>
          <a:extLst>
            <a:ext uri="{909E8E84-426E-40DD-AFC4-6F175D3DCCD1}">
              <a14:hiddenFill xmlns:a14="http://schemas.microsoft.com/office/drawing/2010/main">
                <a:solidFill>
                  <a:srgbClr val="FFFFFF"/>
                </a:solidFill>
              </a14:hiddenFill>
            </a:ext>
          </a:extLst>
        </p:spPr>
      </p:pic>
      <p:sp>
        <p:nvSpPr>
          <p:cNvPr id="15" name="Title 1"/>
          <p:cNvSpPr>
            <a:spLocks noGrp="1"/>
          </p:cNvSpPr>
          <p:nvPr>
            <p:ph type="ctrTitle"/>
          </p:nvPr>
        </p:nvSpPr>
        <p:spPr>
          <a:xfrm>
            <a:off x="609600" y="1057638"/>
            <a:ext cx="7924800" cy="685800"/>
          </a:xfrm>
        </p:spPr>
        <p:txBody>
          <a:bodyPr/>
          <a:lstStyle/>
          <a:p>
            <a:r>
              <a:rPr lang="en-US" dirty="0"/>
              <a:t>Electronic communication and e-mail</a:t>
            </a:r>
          </a:p>
        </p:txBody>
      </p:sp>
      <p:sp>
        <p:nvSpPr>
          <p:cNvPr id="17" name="Subtitle 2"/>
          <p:cNvSpPr>
            <a:spLocks noGrp="1"/>
          </p:cNvSpPr>
          <p:nvPr>
            <p:ph type="subTitle" idx="1"/>
          </p:nvPr>
        </p:nvSpPr>
        <p:spPr>
          <a:xfrm>
            <a:off x="609600" y="1972038"/>
            <a:ext cx="7924800" cy="914400"/>
          </a:xfrm>
        </p:spPr>
        <p:txBody>
          <a:bodyPr/>
          <a:lstStyle/>
          <a:p>
            <a:r>
              <a:rPr lang="en-US" dirty="0"/>
              <a:t>E-mail, Skype, ICQ, IRC, MSN Messenger, Yahoo Messenger, social networks, forums, ...</a:t>
            </a:r>
          </a:p>
        </p:txBody>
      </p:sp>
      <p:grpSp>
        <p:nvGrpSpPr>
          <p:cNvPr id="18" name="Group 17"/>
          <p:cNvGrpSpPr/>
          <p:nvPr/>
        </p:nvGrpSpPr>
        <p:grpSpPr>
          <a:xfrm rot="180394">
            <a:off x="813307" y="3051066"/>
            <a:ext cx="3452190" cy="3061130"/>
            <a:chOff x="838200" y="2805288"/>
            <a:chExt cx="3539067" cy="3519312"/>
          </a:xfrm>
        </p:grpSpPr>
        <p:pic>
          <p:nvPicPr>
            <p:cNvPr id="19" name="Picture 2" descr="http://t3.gstatic.com/images?q=tbn:5n-ntiWWyI6t0M:http://i47.tinypic.com/1o4rjp.jpg&amp;t=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3657600"/>
              <a:ext cx="3287538" cy="2667000"/>
            </a:xfrm>
            <a:prstGeom prst="roundRect">
              <a:avLst>
                <a:gd name="adj" fmla="val 6932"/>
              </a:avLst>
            </a:prstGeom>
            <a:noFill/>
            <a:extLst>
              <a:ext uri="{909E8E84-426E-40DD-AFC4-6F175D3DCCD1}">
                <a14:hiddenFill xmlns:a14="http://schemas.microsoft.com/office/drawing/2010/main">
                  <a:solidFill>
                    <a:srgbClr val="FFFFFF"/>
                  </a:solidFill>
                </a14:hiddenFill>
              </a:ext>
            </a:extLst>
          </p:spPr>
        </p:pic>
        <p:pic>
          <p:nvPicPr>
            <p:cNvPr id="20" name="Picture 4" descr="http://xraycrossx.files.wordpress.com/2009/04/windows-live-messenger-2009.png?w=400&amp;h=40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67467" y="2805288"/>
              <a:ext cx="2209800" cy="1752600"/>
            </a:xfrm>
            <a:prstGeom prst="rect">
              <a:avLst/>
            </a:prstGeom>
            <a:noFill/>
            <a:extLst>
              <a:ext uri="{909E8E84-426E-40DD-AFC4-6F175D3DCCD1}">
                <a14:hiddenFill xmlns:a14="http://schemas.microsoft.com/office/drawing/2010/main">
                  <a:solidFill>
                    <a:srgbClr val="FFFFFF"/>
                  </a:solidFill>
                </a14:hiddenFill>
              </a:ext>
            </a:extLst>
          </p:spPr>
        </p:pic>
      </p:grpSp>
      <p:pic>
        <p:nvPicPr>
          <p:cNvPr id="21" name="Picture 6" descr="http://t3.gstatic.com/images?q=tbn:55pvRVJ05X0-1M:http://i5.photobucket.com/albums/y160/Focke_Wulf-190/InstanM.jpg&amp;t=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21388151">
            <a:off x="5172936" y="3829858"/>
            <a:ext cx="3053731" cy="2287352"/>
          </a:xfrm>
          <a:prstGeom prst="roundRect">
            <a:avLst>
              <a:gd name="adj" fmla="val 10558"/>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8857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a:spLocks noGrp="1"/>
          </p:cNvSpPr>
          <p:nvPr>
            <p:ph type="ctrTitle"/>
          </p:nvPr>
        </p:nvSpPr>
        <p:spPr>
          <a:xfrm>
            <a:off x="609600" y="4876801"/>
            <a:ext cx="7924800" cy="685800"/>
          </a:xfrm>
        </p:spPr>
        <p:txBody>
          <a:bodyPr/>
          <a:lstStyle/>
          <a:p>
            <a:r>
              <a:rPr lang="en-US" dirty="0"/>
              <a:t>Computer </a:t>
            </a:r>
            <a:r>
              <a:rPr lang="en-US" dirty="0" smtClean="0"/>
              <a:t>programs</a:t>
            </a:r>
            <a:endParaRPr lang="en-US" dirty="0"/>
          </a:p>
        </p:txBody>
      </p:sp>
      <p:sp>
        <p:nvSpPr>
          <p:cNvPr id="10" name="Subtitle 2"/>
          <p:cNvSpPr>
            <a:spLocks noGrp="1"/>
          </p:cNvSpPr>
          <p:nvPr>
            <p:ph type="subTitle" idx="1"/>
          </p:nvPr>
        </p:nvSpPr>
        <p:spPr>
          <a:xfrm>
            <a:off x="609600" y="5603080"/>
            <a:ext cx="7924800" cy="569120"/>
          </a:xfrm>
        </p:spPr>
        <p:txBody>
          <a:bodyPr/>
          <a:lstStyle/>
          <a:p>
            <a:r>
              <a:rPr lang="en-US" dirty="0"/>
              <a:t>(software)</a:t>
            </a:r>
          </a:p>
        </p:txBody>
      </p:sp>
      <p:pic>
        <p:nvPicPr>
          <p:cNvPr id="11" name="Picture 2" descr="http://cache.boston.com/bonzai-fba/Third_Party_Photo/2008/02/20/1204132999_0916.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99216" y="1143000"/>
            <a:ext cx="4734984" cy="3309054"/>
          </a:xfrm>
          <a:prstGeom prst="roundRect">
            <a:avLst>
              <a:gd name="adj" fmla="val 2790"/>
            </a:avLst>
          </a:prstGeom>
          <a:noFill/>
          <a:ln>
            <a:solidFill>
              <a:schemeClr val="accent5">
                <a:lumMod val="75000"/>
              </a:schemeClr>
            </a:solidFill>
          </a:ln>
          <a:extLst>
            <a:ext uri="{909E8E84-426E-40DD-AFC4-6F175D3DCCD1}">
              <a14:hiddenFill xmlns:a14="http://schemas.microsoft.com/office/drawing/2010/main">
                <a:solidFill>
                  <a:srgbClr val="FFFFFF"/>
                </a:solidFill>
              </a14:hiddenFill>
            </a:ext>
          </a:extLst>
        </p:spPr>
      </p:pic>
      <p:pic>
        <p:nvPicPr>
          <p:cNvPr id="12" name="Picture 4" descr="http://ipwatchdog.com/images/computer-cdrom.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00506">
            <a:off x="788594" y="2860587"/>
            <a:ext cx="2080471" cy="1568796"/>
          </a:xfrm>
          <a:prstGeom prst="roundRect">
            <a:avLst>
              <a:gd name="adj" fmla="val 8437"/>
            </a:avLst>
          </a:prstGeom>
          <a:ln>
            <a:solidFill>
              <a:schemeClr val="accent5">
                <a:lumMod val="60000"/>
                <a:lumOff val="40000"/>
              </a:schemeClr>
            </a:solid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3" name="Picture 6" descr="http://www.corpusconnection.com/images/software_dev.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21263900">
            <a:off x="6139486" y="2922651"/>
            <a:ext cx="2090316" cy="1551032"/>
          </a:xfrm>
          <a:prstGeom prst="roundRect">
            <a:avLst>
              <a:gd name="adj" fmla="val 8437"/>
            </a:avLst>
          </a:prstGeom>
          <a:ln>
            <a:solidFill>
              <a:schemeClr val="accent5">
                <a:lumMod val="60000"/>
                <a:lumOff val="40000"/>
              </a:schemeClr>
            </a:solid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9736305"/>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a:t>
            </a:r>
            <a:endParaRPr lang="en-US" dirty="0"/>
          </a:p>
        </p:txBody>
      </p:sp>
      <p:sp>
        <p:nvSpPr>
          <p:cNvPr id="3" name="Content Placeholder 2"/>
          <p:cNvSpPr>
            <a:spLocks noGrp="1"/>
          </p:cNvSpPr>
          <p:nvPr>
            <p:ph idx="1"/>
          </p:nvPr>
        </p:nvSpPr>
        <p:spPr>
          <a:xfrm>
            <a:off x="228600" y="914400"/>
            <a:ext cx="8686800" cy="5638800"/>
          </a:xfrm>
        </p:spPr>
        <p:txBody>
          <a:bodyPr/>
          <a:lstStyle/>
          <a:p>
            <a:r>
              <a:rPr lang="en-US" dirty="0" smtClean="0"/>
              <a:t>17. What </a:t>
            </a:r>
            <a:r>
              <a:rPr lang="en-US" dirty="0"/>
              <a:t>does the term MIME stand for?</a:t>
            </a:r>
            <a:endParaRPr lang="bg-BG" dirty="0"/>
          </a:p>
          <a:p>
            <a:pPr marL="871538" lvl="1" indent="-514350">
              <a:buFont typeface="+mj-lt"/>
              <a:buAutoNum type="alphaLcParenR"/>
            </a:pPr>
            <a:r>
              <a:rPr lang="en-US" dirty="0"/>
              <a:t>Mail Internet Mail </a:t>
            </a:r>
            <a:r>
              <a:rPr lang="en-US" dirty="0" smtClean="0"/>
              <a:t>Exchange</a:t>
            </a:r>
          </a:p>
          <a:p>
            <a:pPr marL="871538" lvl="1" indent="-514350">
              <a:buFont typeface="+mj-lt"/>
              <a:buAutoNum type="alphaLcParenR"/>
            </a:pPr>
            <a:r>
              <a:rPr lang="en-US" dirty="0"/>
              <a:t>Mail Interleave Method </a:t>
            </a:r>
            <a:r>
              <a:rPr lang="en-US" dirty="0" smtClean="0"/>
              <a:t>Exchange</a:t>
            </a:r>
            <a:endParaRPr lang="en-US" dirty="0"/>
          </a:p>
          <a:p>
            <a:pPr marL="871538" lvl="1" indent="-514350">
              <a:buFont typeface="+mj-lt"/>
              <a:buAutoNum type="alphaLcParenR"/>
            </a:pPr>
            <a:r>
              <a:rPr lang="en-US" dirty="0"/>
              <a:t>Multipurpose Internet Mail </a:t>
            </a:r>
            <a:r>
              <a:rPr lang="en-US" dirty="0" smtClean="0"/>
              <a:t>Extensions</a:t>
            </a:r>
          </a:p>
          <a:p>
            <a:pPr marL="871538" lvl="1" indent="-514350">
              <a:buFont typeface="+mj-lt"/>
              <a:buAutoNum type="alphaLcParenR"/>
            </a:pPr>
            <a:r>
              <a:rPr lang="en-US" dirty="0"/>
              <a:t>Multipurpose Interleave Mail </a:t>
            </a:r>
            <a:r>
              <a:rPr lang="en-US" dirty="0" smtClean="0"/>
              <a:t>Exchange</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50</a:t>
            </a:fld>
            <a:endParaRPr lang="en-US" dirty="0"/>
          </a:p>
        </p:txBody>
      </p:sp>
      <p:sp>
        <p:nvSpPr>
          <p:cNvPr id="7" name="Oval 6"/>
          <p:cNvSpPr/>
          <p:nvPr/>
        </p:nvSpPr>
        <p:spPr>
          <a:xfrm>
            <a:off x="457200" y="2870200"/>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7702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Answer</a:t>
            </a:r>
            <a:endParaRPr lang="en-US" dirty="0"/>
          </a:p>
        </p:txBody>
      </p:sp>
      <p:sp>
        <p:nvSpPr>
          <p:cNvPr id="3" name="Content Placeholder 2"/>
          <p:cNvSpPr>
            <a:spLocks noGrp="1"/>
          </p:cNvSpPr>
          <p:nvPr>
            <p:ph idx="1"/>
          </p:nvPr>
        </p:nvSpPr>
        <p:spPr>
          <a:xfrm>
            <a:off x="228600" y="990600"/>
            <a:ext cx="8686800" cy="5638800"/>
          </a:xfrm>
        </p:spPr>
        <p:txBody>
          <a:bodyPr/>
          <a:lstStyle/>
          <a:p>
            <a:r>
              <a:rPr lang="en-US" sz="3000" dirty="0"/>
              <a:t>Short for Multipurpose Internet Mail Extensions, MIME is a standard format first defined in 1992 that allows the attachment and sending of non-text files, such as compressed file, sound file, graphic file, document file, video file, and various other files in an e-mail message</a:t>
            </a:r>
            <a:r>
              <a:rPr lang="en-US" sz="3000" dirty="0" smtClean="0"/>
              <a:t>.</a:t>
            </a:r>
          </a:p>
          <a:p>
            <a:r>
              <a:rPr lang="en-US" sz="2600" dirty="0">
                <a:hlinkClick r:id="rId2"/>
              </a:rPr>
              <a:t>http://</a:t>
            </a:r>
            <a:r>
              <a:rPr lang="en-US" sz="2600" dirty="0" smtClean="0">
                <a:hlinkClick r:id="rId2"/>
              </a:rPr>
              <a:t>en.wikipedia.org/wiki/MIME</a:t>
            </a:r>
            <a:endParaRPr lang="bg-BG" sz="2600"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51</a:t>
            </a:fld>
            <a:endParaRPr lang="en-US" dirty="0"/>
          </a:p>
        </p:txBody>
      </p:sp>
    </p:spTree>
    <p:extLst>
      <p:ext uri="{BB962C8B-B14F-4D97-AF65-F5344CB8AC3E}">
        <p14:creationId xmlns:p14="http://schemas.microsoft.com/office/powerpoint/2010/main" val="725555404"/>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1"/>
          <p:cNvSpPr>
            <a:spLocks noGrp="1"/>
          </p:cNvSpPr>
          <p:nvPr>
            <p:ph type="ctrTitle"/>
          </p:nvPr>
        </p:nvSpPr>
        <p:spPr>
          <a:xfrm>
            <a:off x="609600" y="4495800"/>
            <a:ext cx="7924800" cy="685800"/>
          </a:xfrm>
        </p:spPr>
        <p:txBody>
          <a:bodyPr/>
          <a:lstStyle/>
          <a:p>
            <a:r>
              <a:rPr lang="en-US" dirty="0" smtClean="0"/>
              <a:t>World Wide Web (WWW)</a:t>
            </a:r>
            <a:endParaRPr lang="en-US" dirty="0"/>
          </a:p>
        </p:txBody>
      </p:sp>
      <p:sp>
        <p:nvSpPr>
          <p:cNvPr id="25" name="Subtitle 2"/>
          <p:cNvSpPr>
            <a:spLocks noGrp="1"/>
          </p:cNvSpPr>
          <p:nvPr>
            <p:ph type="subTitle" idx="1"/>
          </p:nvPr>
        </p:nvSpPr>
        <p:spPr>
          <a:xfrm>
            <a:off x="609600" y="5334000"/>
            <a:ext cx="7924800" cy="1107280"/>
          </a:xfrm>
        </p:spPr>
        <p:txBody>
          <a:bodyPr/>
          <a:lstStyle/>
          <a:p>
            <a:r>
              <a:rPr lang="en-US" dirty="0"/>
              <a:t>How does WWW? Protocol HTTP, GET, POST, URL, web browser, web page, web site ...</a:t>
            </a:r>
          </a:p>
        </p:txBody>
      </p:sp>
      <p:pic>
        <p:nvPicPr>
          <p:cNvPr id="26" name="Picture 2" descr="http://www.yourname.net.au/images/ist2_7677184-www.jpg"/>
          <p:cNvPicPr>
            <a:picLocks noChangeAspect="1" noChangeArrowheads="1"/>
          </p:cNvPicPr>
          <p:nvPr/>
        </p:nvPicPr>
        <p:blipFill>
          <a:blip r:embed="rId2">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90600" y="1165415"/>
            <a:ext cx="2873342" cy="2865062"/>
          </a:xfrm>
          <a:prstGeom prst="roundRect">
            <a:avLst>
              <a:gd name="adj" fmla="val 4058"/>
            </a:avLst>
          </a:prstGeom>
          <a:noFill/>
          <a:extLst>
            <a:ext uri="{909E8E84-426E-40DD-AFC4-6F175D3DCCD1}">
              <a14:hiddenFill xmlns:a14="http://schemas.microsoft.com/office/drawing/2010/main">
                <a:solidFill>
                  <a:srgbClr val="FFFFFF"/>
                </a:solidFill>
              </a14:hiddenFill>
            </a:ext>
          </a:extLst>
        </p:spPr>
      </p:pic>
      <p:pic>
        <p:nvPicPr>
          <p:cNvPr id="27" name="Picture 4" descr="http://www.adcet.edu.au/uploads/images/wwwconfusion.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80058" y="1165415"/>
            <a:ext cx="2873342" cy="2865062"/>
          </a:xfrm>
          <a:prstGeom prst="roundRect">
            <a:avLst>
              <a:gd name="adj" fmla="val 3664"/>
            </a:avLst>
          </a:prstGeom>
          <a:noFill/>
          <a:extLst>
            <a:ext uri="{909E8E84-426E-40DD-AFC4-6F175D3DCCD1}">
              <a14:hiddenFill xmlns:a14="http://schemas.microsoft.com/office/drawing/2010/main">
                <a:solidFill>
                  <a:srgbClr val="FFFFFF"/>
                </a:solidFill>
              </a14:hiddenFill>
            </a:ext>
          </a:extLst>
        </p:spPr>
      </p:pic>
      <p:pic>
        <p:nvPicPr>
          <p:cNvPr id="28" name="Picture 6" descr="http://users.skynet.be/roland/Blue/http.jpg"/>
          <p:cNvPicPr>
            <a:picLocks noChangeAspect="1" noChangeArrowheads="1"/>
          </p:cNvPicPr>
          <p:nvPr/>
        </p:nvPicPr>
        <p:blipFill rotWithShape="1">
          <a:blip r:embed="rId4" cstate="screen">
            <a:extLst>
              <a:ext uri="{28A0092B-C50C-407E-A947-70E740481C1C}">
                <a14:useLocalDpi xmlns:a14="http://schemas.microsoft.com/office/drawing/2010/main" val="0"/>
              </a:ext>
            </a:extLst>
          </a:blip>
          <a:srcRect/>
          <a:stretch/>
        </p:blipFill>
        <p:spPr bwMode="auto">
          <a:xfrm>
            <a:off x="2590800" y="533400"/>
            <a:ext cx="3973689" cy="1106311"/>
          </a:xfrm>
          <a:prstGeom prst="roundRect">
            <a:avLst>
              <a:gd name="adj" fmla="val 34014"/>
            </a:avLst>
          </a:prstGeom>
          <a:noFill/>
          <a:effectLst>
            <a:glow rad="190500">
              <a:schemeClr val="accent5">
                <a:satMod val="175000"/>
                <a:alpha val="10000"/>
              </a:schemeClr>
            </a:glow>
            <a:softEdge rad="127000"/>
          </a:effectLst>
          <a:extLst>
            <a:ext uri="{909E8E84-426E-40DD-AFC4-6F175D3DCCD1}">
              <a14:hiddenFill xmlns:a14="http://schemas.microsoft.com/office/drawing/2010/main">
                <a:solidFill>
                  <a:srgbClr val="FFFFFF"/>
                </a:solidFill>
              </a14:hiddenFill>
            </a:ext>
          </a:extLst>
        </p:spPr>
      </p:pic>
      <p:pic>
        <p:nvPicPr>
          <p:cNvPr id="29" name="Picture 8" descr="http://www.worldphoto360.com/wp-content/uploads/2010/08/web-browsers.jpg"/>
          <p:cNvPicPr>
            <a:picLocks noChangeAspect="1" noChangeArrowheads="1"/>
          </p:cNvPicPr>
          <p:nvPr/>
        </p:nvPicPr>
        <p:blipFill>
          <a:blip r:embed="rId5" cstate="screen">
            <a:extLst>
              <a:ext uri="{28A0092B-C50C-407E-A947-70E740481C1C}">
                <a14:useLocalDpi xmlns:a14="http://schemas.microsoft.com/office/drawing/2010/main" val="0"/>
              </a:ext>
            </a:extLst>
          </a:blip>
          <a:srcRect/>
          <a:stretch>
            <a:fillRect/>
          </a:stretch>
        </p:blipFill>
        <p:spPr bwMode="auto">
          <a:xfrm>
            <a:off x="3733800" y="1828800"/>
            <a:ext cx="1790700" cy="1790700"/>
          </a:xfrm>
          <a:prstGeom prst="roundRect">
            <a:avLst>
              <a:gd name="adj" fmla="val 35579"/>
            </a:avLst>
          </a:prstGeom>
          <a:noFill/>
          <a:effectLst>
            <a:outerShdw blurRad="139700" sx="111000" sy="111000" algn="ctr" rotWithShape="0">
              <a:prstClr val="black">
                <a:alpha val="25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6235083"/>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Question	</a:t>
            </a:r>
            <a:endParaRPr lang="en-US" sz="3600" dirty="0"/>
          </a:p>
        </p:txBody>
      </p:sp>
      <p:sp>
        <p:nvSpPr>
          <p:cNvPr id="3" name="Content Placeholder 2"/>
          <p:cNvSpPr>
            <a:spLocks noGrp="1"/>
          </p:cNvSpPr>
          <p:nvPr>
            <p:ph idx="1"/>
          </p:nvPr>
        </p:nvSpPr>
        <p:spPr/>
        <p:txBody>
          <a:bodyPr/>
          <a:lstStyle/>
          <a:p>
            <a:r>
              <a:rPr lang="en-US" dirty="0" smtClean="0"/>
              <a:t>18. Which </a:t>
            </a:r>
            <a:r>
              <a:rPr lang="en-US" dirty="0"/>
              <a:t>of the following browsers supports the E-mail protocol?</a:t>
            </a:r>
            <a:endParaRPr lang="en-US" dirty="0" smtClean="0"/>
          </a:p>
          <a:p>
            <a:pPr marL="871538" lvl="1" indent="-514350">
              <a:buFont typeface="+mj-lt"/>
              <a:buAutoNum type="alphaLcParenR"/>
            </a:pPr>
            <a:r>
              <a:rPr lang="en-US" dirty="0" smtClean="0"/>
              <a:t>Google Chrome</a:t>
            </a:r>
            <a:endParaRPr lang="bg-BG" dirty="0" smtClean="0"/>
          </a:p>
          <a:p>
            <a:pPr marL="871538" lvl="1" indent="-514350">
              <a:buFont typeface="+mj-lt"/>
              <a:buAutoNum type="alphaLcParenR"/>
            </a:pPr>
            <a:r>
              <a:rPr lang="en-US" dirty="0" smtClean="0"/>
              <a:t>Internet Explorer</a:t>
            </a:r>
            <a:endParaRPr lang="bg-BG" dirty="0" smtClean="0"/>
          </a:p>
          <a:p>
            <a:pPr marL="871538" lvl="1" indent="-514350">
              <a:buFont typeface="+mj-lt"/>
              <a:buAutoNum type="alphaLcParenR"/>
            </a:pPr>
            <a:r>
              <a:rPr lang="en-US" dirty="0" smtClean="0"/>
              <a:t>Mozilla Firefox</a:t>
            </a:r>
            <a:endParaRPr lang="bg-BG" dirty="0" smtClean="0"/>
          </a:p>
          <a:p>
            <a:pPr marL="871538" lvl="1" indent="-514350">
              <a:buFont typeface="+mj-lt"/>
              <a:buAutoNum type="alphaLcParenR"/>
            </a:pPr>
            <a:r>
              <a:rPr lang="en-US" dirty="0" smtClean="0"/>
              <a:t>Opera</a:t>
            </a:r>
            <a:endParaRPr lang="bg-BG" dirty="0" smtClean="0"/>
          </a:p>
          <a:p>
            <a:pPr marL="871538" lvl="1" indent="-514350">
              <a:buFont typeface="+mj-lt"/>
              <a:buAutoNum type="alphaLcParenR"/>
            </a:pPr>
            <a:endParaRPr lang="en-US" dirty="0" err="1"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53</a:t>
            </a:fld>
            <a:endParaRPr lang="en-US" dirty="0"/>
          </a:p>
        </p:txBody>
      </p:sp>
      <p:sp>
        <p:nvSpPr>
          <p:cNvPr id="5" name="Oval 4"/>
          <p:cNvSpPr/>
          <p:nvPr/>
        </p:nvSpPr>
        <p:spPr>
          <a:xfrm>
            <a:off x="533400" y="3962400"/>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1902068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Answer</a:t>
            </a:r>
            <a:endParaRPr lang="en-US" dirty="0"/>
          </a:p>
        </p:txBody>
      </p:sp>
      <p:sp>
        <p:nvSpPr>
          <p:cNvPr id="3" name="Content Placeholder 2"/>
          <p:cNvSpPr>
            <a:spLocks noGrp="1"/>
          </p:cNvSpPr>
          <p:nvPr>
            <p:ph idx="1"/>
          </p:nvPr>
        </p:nvSpPr>
        <p:spPr>
          <a:xfrm>
            <a:off x="228600" y="990600"/>
            <a:ext cx="8686800" cy="5638800"/>
          </a:xfrm>
        </p:spPr>
        <p:txBody>
          <a:bodyPr/>
          <a:lstStyle/>
          <a:p>
            <a:r>
              <a:rPr lang="en-US" dirty="0"/>
              <a:t>Most browsers avoid supporting this protocol within themselves, as this is reserved for their according e-mail clients. Google Chrome has Gmail Offline, Internet Explorer has Microsoft Outlook, Mozilla Firefox has Mozilla Thunderbird. Opera also has an e-mail client which you can download, called Opera Mail, but it also has an inbuilt e-mail support in the browser </a:t>
            </a:r>
            <a:r>
              <a:rPr lang="en-US" dirty="0" smtClean="0"/>
              <a:t>itself.</a:t>
            </a:r>
          </a:p>
          <a:p>
            <a:r>
              <a:rPr lang="en-US" sz="2400" b="0" u="sng" dirty="0">
                <a:solidFill>
                  <a:srgbClr val="1155CC"/>
                </a:solidFill>
                <a:effectLst/>
                <a:latin typeface="Arial"/>
                <a:hlinkClick r:id="rId2"/>
              </a:rPr>
              <a:t>http://en.wikipedia.org/wiki/Comparison_of_web_browsers</a:t>
            </a:r>
            <a:endParaRPr lang="bg-BG" sz="2000"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54</a:t>
            </a:fld>
            <a:endParaRPr lang="en-US" dirty="0"/>
          </a:p>
        </p:txBody>
      </p:sp>
    </p:spTree>
    <p:extLst>
      <p:ext uri="{BB962C8B-B14F-4D97-AF65-F5344CB8AC3E}">
        <p14:creationId xmlns:p14="http://schemas.microsoft.com/office/powerpoint/2010/main" val="1707154535"/>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a:spLocks noGrp="1"/>
          </p:cNvSpPr>
          <p:nvPr>
            <p:ph type="ctrTitle"/>
          </p:nvPr>
        </p:nvSpPr>
        <p:spPr>
          <a:xfrm>
            <a:off x="609600" y="4495800"/>
            <a:ext cx="7924800" cy="685800"/>
          </a:xfrm>
        </p:spPr>
        <p:txBody>
          <a:bodyPr/>
          <a:lstStyle/>
          <a:p>
            <a:r>
              <a:rPr lang="en-US" dirty="0"/>
              <a:t>Web Front-end and Design</a:t>
            </a:r>
          </a:p>
        </p:txBody>
      </p:sp>
      <p:sp>
        <p:nvSpPr>
          <p:cNvPr id="11" name="Subtitle 2"/>
          <p:cNvSpPr>
            <a:spLocks noGrp="1"/>
          </p:cNvSpPr>
          <p:nvPr>
            <p:ph type="subTitle" idx="1"/>
          </p:nvPr>
        </p:nvSpPr>
        <p:spPr>
          <a:xfrm>
            <a:off x="609600" y="5410200"/>
            <a:ext cx="7924800" cy="873920"/>
          </a:xfrm>
        </p:spPr>
        <p:txBody>
          <a:bodyPr/>
          <a:lstStyle/>
          <a:p>
            <a:r>
              <a:rPr lang="en-US" dirty="0"/>
              <a:t>Web Design, HTML, CSS, text, graphics, links, tables, </a:t>
            </a:r>
            <a:r>
              <a:rPr lang="en-US" dirty="0" smtClean="0"/>
              <a:t>forms</a:t>
            </a:r>
            <a:endParaRPr lang="en-US" dirty="0"/>
          </a:p>
        </p:txBody>
      </p:sp>
      <p:pic>
        <p:nvPicPr>
          <p:cNvPr id="12" name="Picture 2" descr="http://www.duoh.com/graphics/services-visual.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33626" y="762000"/>
            <a:ext cx="4448174" cy="3209632"/>
          </a:xfrm>
          <a:prstGeom prst="roundRect">
            <a:avLst>
              <a:gd name="adj" fmla="val 1895"/>
            </a:avLst>
          </a:prstGeom>
          <a:noFill/>
          <a:extLst>
            <a:ext uri="{909E8E84-426E-40DD-AFC4-6F175D3DCCD1}">
              <a14:hiddenFill xmlns:a14="http://schemas.microsoft.com/office/drawing/2010/main">
                <a:solidFill>
                  <a:srgbClr val="FFFFFF"/>
                </a:solidFill>
              </a14:hiddenFill>
            </a:ext>
          </a:extLst>
        </p:spPr>
      </p:pic>
      <p:pic>
        <p:nvPicPr>
          <p:cNvPr id="13" name="Picture 2" descr="http://us.123rf.com/400wm/400/400/kentoh/kentoh0901/kentoh090100047/4081477.jpg"/>
          <p:cNvPicPr>
            <a:picLocks noChangeAspect="1" noChangeArrowheads="1"/>
          </p:cNvPicPr>
          <p:nvPr/>
        </p:nvPicPr>
        <p:blipFill>
          <a:blip r:embed="rId3" cstate="print">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462193" y="2895600"/>
            <a:ext cx="2509607" cy="1165175"/>
          </a:xfrm>
          <a:prstGeom prst="roundRect">
            <a:avLst>
              <a:gd name="adj" fmla="val 5096"/>
            </a:avLst>
          </a:prstGeom>
          <a:noFill/>
          <a:ln>
            <a:solidFill>
              <a:schemeClr val="accent5">
                <a:lumMod val="75000"/>
              </a:schemeClr>
            </a:solidFill>
          </a:ln>
        </p:spPr>
      </p:pic>
      <p:pic>
        <p:nvPicPr>
          <p:cNvPr id="14"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24600" y="1295400"/>
            <a:ext cx="2153680" cy="28529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 name="Picture 4" descr="http://www.filemaker.com.au/products/filemaker-pro/images/icon_script_triggers.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21440797">
            <a:off x="653293" y="1094834"/>
            <a:ext cx="1932382" cy="1932382"/>
          </a:xfrm>
          <a:prstGeom prst="rect">
            <a:avLst/>
          </a:prstGeom>
          <a:noFill/>
          <a:effectLst/>
        </p:spPr>
      </p:pic>
    </p:spTree>
    <p:extLst>
      <p:ext uri="{BB962C8B-B14F-4D97-AF65-F5344CB8AC3E}">
        <p14:creationId xmlns:p14="http://schemas.microsoft.com/office/powerpoint/2010/main" val="1576523899"/>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Question</a:t>
            </a:r>
            <a:endParaRPr lang="en-US" sz="3600" dirty="0"/>
          </a:p>
        </p:txBody>
      </p:sp>
      <p:sp>
        <p:nvSpPr>
          <p:cNvPr id="3" name="Content Placeholder 2"/>
          <p:cNvSpPr>
            <a:spLocks noGrp="1"/>
          </p:cNvSpPr>
          <p:nvPr>
            <p:ph idx="1"/>
          </p:nvPr>
        </p:nvSpPr>
        <p:spPr>
          <a:xfrm>
            <a:off x="228600" y="609600"/>
            <a:ext cx="8686800" cy="6096000"/>
          </a:xfrm>
        </p:spPr>
        <p:txBody>
          <a:bodyPr/>
          <a:lstStyle/>
          <a:p>
            <a:pPr lvl="0"/>
            <a:r>
              <a:rPr lang="en-US" dirty="0" smtClean="0"/>
              <a:t>19. Which </a:t>
            </a:r>
            <a:r>
              <a:rPr lang="en-US" dirty="0"/>
              <a:t>of the following is </a:t>
            </a:r>
            <a:r>
              <a:rPr lang="en-US" dirty="0" smtClean="0"/>
              <a:t>correct?</a:t>
            </a:r>
          </a:p>
          <a:p>
            <a:pPr marL="871538" lvl="1" indent="-514350">
              <a:spcBef>
                <a:spcPts val="300"/>
              </a:spcBef>
              <a:spcAft>
                <a:spcPts val="300"/>
              </a:spcAft>
              <a:buFont typeface="+mj-lt"/>
              <a:buAutoNum type="alphaLcParenR"/>
            </a:pPr>
            <a:r>
              <a:rPr lang="en-US" dirty="0" smtClean="0">
                <a:effectLst/>
              </a:rPr>
              <a:t>&lt;</a:t>
            </a:r>
            <a:r>
              <a:rPr lang="en-US" dirty="0" err="1" smtClean="0">
                <a:effectLst/>
              </a:rPr>
              <a:t>img</a:t>
            </a:r>
            <a:r>
              <a:rPr lang="en-US" dirty="0" smtClean="0">
                <a:effectLst/>
              </a:rPr>
              <a:t> </a:t>
            </a:r>
            <a:r>
              <a:rPr lang="en-US" dirty="0">
                <a:effectLst/>
              </a:rPr>
              <a:t>location=”” </a:t>
            </a:r>
            <a:r>
              <a:rPr lang="en-US" dirty="0" smtClean="0">
                <a:effectLst/>
              </a:rPr>
              <a:t>/&gt;</a:t>
            </a:r>
            <a:endParaRPr lang="en-US" dirty="0">
              <a:effectLst/>
            </a:endParaRPr>
          </a:p>
          <a:p>
            <a:pPr marL="871538" lvl="1" indent="-514350">
              <a:spcBef>
                <a:spcPts val="300"/>
              </a:spcBef>
              <a:spcAft>
                <a:spcPts val="300"/>
              </a:spcAft>
              <a:buFont typeface="+mj-lt"/>
              <a:buAutoNum type="alphaLcParenR"/>
            </a:pPr>
            <a:r>
              <a:rPr lang="en-US" dirty="0" smtClean="0">
                <a:effectLst/>
              </a:rPr>
              <a:t>&lt;</a:t>
            </a:r>
            <a:r>
              <a:rPr lang="en-US" dirty="0" err="1" smtClean="0">
                <a:effectLst/>
              </a:rPr>
              <a:t>img</a:t>
            </a:r>
            <a:r>
              <a:rPr lang="en-US" dirty="0" smtClean="0">
                <a:effectLst/>
              </a:rPr>
              <a:t> </a:t>
            </a:r>
            <a:r>
              <a:rPr lang="en-US" dirty="0" err="1">
                <a:effectLst/>
              </a:rPr>
              <a:t>src</a:t>
            </a:r>
            <a:r>
              <a:rPr lang="en-US" dirty="0">
                <a:effectLst/>
              </a:rPr>
              <a:t> = “” alt=”” </a:t>
            </a:r>
            <a:r>
              <a:rPr lang="en-US" dirty="0" smtClean="0">
                <a:effectLst/>
              </a:rPr>
              <a:t>/&gt;</a:t>
            </a:r>
            <a:endParaRPr lang="en-US" dirty="0">
              <a:effectLst/>
            </a:endParaRPr>
          </a:p>
          <a:p>
            <a:pPr marL="871538" lvl="1" indent="-514350">
              <a:spcBef>
                <a:spcPts val="300"/>
              </a:spcBef>
              <a:spcAft>
                <a:spcPts val="300"/>
              </a:spcAft>
              <a:buFont typeface="+mj-lt"/>
              <a:buAutoNum type="alphaLcParenR"/>
            </a:pPr>
            <a:r>
              <a:rPr lang="en-US" dirty="0" smtClean="0">
                <a:effectLst/>
              </a:rPr>
              <a:t>&lt; </a:t>
            </a:r>
            <a:r>
              <a:rPr lang="en-US" dirty="0">
                <a:effectLst/>
              </a:rPr>
              <a:t>image </a:t>
            </a:r>
            <a:r>
              <a:rPr lang="en-US" dirty="0" err="1">
                <a:effectLst/>
              </a:rPr>
              <a:t>src</a:t>
            </a:r>
            <a:r>
              <a:rPr lang="en-US" dirty="0">
                <a:effectLst/>
              </a:rPr>
              <a:t>=”” alt=””&gt;&lt;/image</a:t>
            </a:r>
            <a:r>
              <a:rPr lang="en-US" dirty="0" smtClean="0">
                <a:effectLst/>
              </a:rPr>
              <a:t>&gt;</a:t>
            </a:r>
            <a:endParaRPr lang="en-US" dirty="0">
              <a:effectLst/>
            </a:endParaRPr>
          </a:p>
          <a:p>
            <a:pPr marL="871538" lvl="1" indent="-514350">
              <a:spcBef>
                <a:spcPts val="300"/>
              </a:spcBef>
              <a:spcAft>
                <a:spcPts val="300"/>
              </a:spcAft>
              <a:buFont typeface="+mj-lt"/>
              <a:buAutoNum type="alphaLcParenR"/>
            </a:pPr>
            <a:r>
              <a:rPr lang="en-US" dirty="0" smtClean="0">
                <a:effectLst/>
              </a:rPr>
              <a:t>&lt;</a:t>
            </a:r>
            <a:r>
              <a:rPr lang="en-US" dirty="0" err="1" smtClean="0">
                <a:effectLst/>
              </a:rPr>
              <a:t>img</a:t>
            </a:r>
            <a:r>
              <a:rPr lang="en-US" dirty="0" smtClean="0">
                <a:effectLst/>
              </a:rPr>
              <a:t> </a:t>
            </a:r>
            <a:r>
              <a:rPr lang="en-US" dirty="0" err="1">
                <a:effectLst/>
              </a:rPr>
              <a:t>src</a:t>
            </a:r>
            <a:r>
              <a:rPr lang="en-US" dirty="0">
                <a:effectLst/>
              </a:rPr>
              <a:t>=”” alt=””&gt;&lt;/</a:t>
            </a:r>
            <a:r>
              <a:rPr lang="en-US" dirty="0" err="1">
                <a:effectLst/>
              </a:rPr>
              <a:t>img</a:t>
            </a:r>
            <a:r>
              <a:rPr lang="en-US" dirty="0" smtClean="0">
                <a:effectLst/>
              </a:rPr>
              <a:t>&gt;</a:t>
            </a:r>
            <a:endParaRPr lang="en-US" dirty="0">
              <a:effectLst/>
            </a:endParaRPr>
          </a:p>
          <a:p>
            <a:pPr marL="514350" lvl="0" indent="-514350">
              <a:buFont typeface="+mj-lt"/>
              <a:buAutoNum type="alphaLcParenR"/>
            </a:pPr>
            <a:endParaRPr lang="en-US" sz="3000"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56</a:t>
            </a:fld>
            <a:endParaRPr lang="en-US" dirty="0"/>
          </a:p>
        </p:txBody>
      </p:sp>
      <p:sp>
        <p:nvSpPr>
          <p:cNvPr id="5" name="Oval 4"/>
          <p:cNvSpPr/>
          <p:nvPr/>
        </p:nvSpPr>
        <p:spPr>
          <a:xfrm>
            <a:off x="467551" y="1752600"/>
            <a:ext cx="602545"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84863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Answer</a:t>
            </a:r>
            <a:endParaRPr lang="en-US" sz="3600" dirty="0"/>
          </a:p>
        </p:txBody>
      </p:sp>
      <p:sp>
        <p:nvSpPr>
          <p:cNvPr id="3" name="Content Placeholder 2"/>
          <p:cNvSpPr>
            <a:spLocks noGrp="1"/>
          </p:cNvSpPr>
          <p:nvPr>
            <p:ph idx="1"/>
          </p:nvPr>
        </p:nvSpPr>
        <p:spPr/>
        <p:txBody>
          <a:bodyPr/>
          <a:lstStyle/>
          <a:p>
            <a:r>
              <a:rPr lang="en-US" sz="3000" dirty="0" smtClean="0"/>
              <a:t>The </a:t>
            </a:r>
            <a:r>
              <a:rPr lang="en-US" sz="3000" dirty="0"/>
              <a:t>tag is &lt;</a:t>
            </a:r>
            <a:r>
              <a:rPr lang="en-US" sz="3000" dirty="0" err="1"/>
              <a:t>img</a:t>
            </a:r>
            <a:r>
              <a:rPr lang="en-US" sz="3000" dirty="0"/>
              <a:t>&gt; not &lt;image&gt; or &lt;picture&gt;. It has a mandatory property </a:t>
            </a:r>
            <a:r>
              <a:rPr lang="en-US" sz="3000" dirty="0" err="1"/>
              <a:t>src</a:t>
            </a:r>
            <a:r>
              <a:rPr lang="en-US" sz="3000" dirty="0"/>
              <a:t>=”” which provides info </a:t>
            </a:r>
            <a:r>
              <a:rPr lang="en-US" sz="3000" dirty="0" smtClean="0"/>
              <a:t>for the </a:t>
            </a:r>
            <a:r>
              <a:rPr lang="en-US" sz="3000" dirty="0"/>
              <a:t>location of the image. </a:t>
            </a:r>
            <a:r>
              <a:rPr lang="en-US" sz="3000" dirty="0" smtClean="0"/>
              <a:t>‘</a:t>
            </a:r>
            <a:r>
              <a:rPr lang="en-US" sz="3000" dirty="0" err="1" smtClean="0"/>
              <a:t>src</a:t>
            </a:r>
            <a:r>
              <a:rPr lang="en-US" sz="3000" dirty="0" smtClean="0"/>
              <a:t>’ stands for source.  </a:t>
            </a:r>
            <a:r>
              <a:rPr lang="en-US" sz="3000" dirty="0"/>
              <a:t>The property alt=”” is recommended but not </a:t>
            </a:r>
            <a:r>
              <a:rPr lang="en-US" sz="3000" dirty="0" smtClean="0"/>
              <a:t>required and it </a:t>
            </a:r>
            <a:r>
              <a:rPr lang="en-US" sz="3000" dirty="0"/>
              <a:t>shows a text when the image can’t be loaded. Also </a:t>
            </a:r>
            <a:r>
              <a:rPr lang="en-US" sz="3000" dirty="0" smtClean="0"/>
              <a:t>the closing  </a:t>
            </a:r>
            <a:r>
              <a:rPr lang="en-US" sz="3000" dirty="0"/>
              <a:t>tag </a:t>
            </a:r>
            <a:r>
              <a:rPr lang="en-US" sz="3000" dirty="0" smtClean="0"/>
              <a:t>is contained within the opening one.</a:t>
            </a:r>
          </a:p>
          <a:p>
            <a:endParaRPr lang="en-US" sz="3000" dirty="0" smtClean="0"/>
          </a:p>
          <a:p>
            <a:r>
              <a:rPr lang="en-US" sz="2400" dirty="0">
                <a:hlinkClick r:id="rId2"/>
              </a:rPr>
              <a:t>http://</a:t>
            </a:r>
            <a:r>
              <a:rPr lang="en-US" sz="2400" dirty="0" smtClean="0">
                <a:hlinkClick r:id="rId2"/>
              </a:rPr>
              <a:t>en.wikipedia.org/wiki/HTML</a:t>
            </a:r>
            <a:endParaRPr lang="en-US" sz="2400" dirty="0" smtClean="0"/>
          </a:p>
          <a:p>
            <a:r>
              <a:rPr lang="en-US" sz="2400" dirty="0" smtClean="0">
                <a:solidFill>
                  <a:schemeClr val="tx1">
                    <a:lumMod val="50000"/>
                  </a:schemeClr>
                </a:solidFill>
                <a:effectLst/>
              </a:rPr>
              <a:t>http</a:t>
            </a:r>
            <a:r>
              <a:rPr lang="en-US" sz="2400" dirty="0">
                <a:solidFill>
                  <a:schemeClr val="tx1">
                    <a:lumMod val="50000"/>
                  </a:schemeClr>
                </a:solidFill>
                <a:effectLst/>
              </a:rPr>
              <a:t>://</a:t>
            </a:r>
            <a:r>
              <a:rPr lang="en-US" sz="2400" dirty="0" smtClean="0">
                <a:solidFill>
                  <a:schemeClr val="tx1">
                    <a:lumMod val="50000"/>
                  </a:schemeClr>
                </a:solidFill>
                <a:effectLst/>
              </a:rPr>
              <a:t>host.bg/bg/info/Struktura-na-HTML-dokument</a:t>
            </a:r>
            <a:endParaRPr lang="en-US" sz="2400" dirty="0">
              <a:solidFill>
                <a:schemeClr val="tx1">
                  <a:lumMod val="50000"/>
                </a:schemeClr>
              </a:solidFill>
              <a:effectLst/>
            </a:endParaRP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57</a:t>
            </a:fld>
            <a:endParaRPr lang="en-US" dirty="0"/>
          </a:p>
        </p:txBody>
      </p:sp>
    </p:spTree>
    <p:extLst>
      <p:ext uri="{BB962C8B-B14F-4D97-AF65-F5344CB8AC3E}">
        <p14:creationId xmlns:p14="http://schemas.microsoft.com/office/powerpoint/2010/main" val="3493765011"/>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4" descr="http://4.bp.blogspot.com/_Fyl1dFhmZf4/S-mjvhNO96I/AAAAAAAAATU/ZB_LbexAHYk/s320/javascript_logo.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8223">
            <a:off x="539215" y="1521546"/>
            <a:ext cx="1855715" cy="1361212"/>
          </a:xfrm>
          <a:prstGeom prst="roundRect">
            <a:avLst>
              <a:gd name="adj" fmla="val 4193"/>
            </a:avLst>
          </a:prstGeom>
          <a:noFill/>
          <a:ln w="25400">
            <a:solidFill>
              <a:schemeClr val="bg1"/>
            </a:solidFill>
          </a:ln>
          <a:extLst>
            <a:ext uri="{909E8E84-426E-40DD-AFC4-6F175D3DCCD1}">
              <a14:hiddenFill xmlns:a14="http://schemas.microsoft.com/office/drawing/2010/main">
                <a:solidFill>
                  <a:srgbClr val="FFFFFF"/>
                </a:solidFill>
              </a14:hiddenFill>
            </a:ext>
          </a:extLst>
        </p:spPr>
      </p:pic>
      <p:sp>
        <p:nvSpPr>
          <p:cNvPr id="17" name="Title 1"/>
          <p:cNvSpPr>
            <a:spLocks noGrp="1"/>
          </p:cNvSpPr>
          <p:nvPr>
            <p:ph type="ctrTitle"/>
          </p:nvPr>
        </p:nvSpPr>
        <p:spPr>
          <a:xfrm>
            <a:off x="609600" y="3395332"/>
            <a:ext cx="7924800" cy="1295400"/>
          </a:xfrm>
        </p:spPr>
        <p:txBody>
          <a:bodyPr/>
          <a:lstStyle/>
          <a:p>
            <a:r>
              <a:rPr lang="fr-FR" dirty="0"/>
              <a:t>Web </a:t>
            </a:r>
            <a:r>
              <a:rPr lang="fr-FR" dirty="0" err="1"/>
              <a:t>scripting</a:t>
            </a:r>
            <a:r>
              <a:rPr lang="fr-FR" dirty="0"/>
              <a:t> </a:t>
            </a:r>
            <a:r>
              <a:rPr lang="fr-FR" dirty="0" err="1"/>
              <a:t>languages</a:t>
            </a:r>
            <a:r>
              <a:rPr lang="fr-FR" dirty="0"/>
              <a:t> (JavaScript, Perl, etc.)</a:t>
            </a:r>
            <a:endParaRPr lang="en-US" dirty="0"/>
          </a:p>
        </p:txBody>
      </p:sp>
      <p:sp>
        <p:nvSpPr>
          <p:cNvPr id="18" name="Subtitle 2"/>
          <p:cNvSpPr>
            <a:spLocks noGrp="1"/>
          </p:cNvSpPr>
          <p:nvPr>
            <p:ph type="subTitle" idx="1"/>
          </p:nvPr>
        </p:nvSpPr>
        <p:spPr>
          <a:xfrm>
            <a:off x="609600" y="4878852"/>
            <a:ext cx="7924800" cy="1564480"/>
          </a:xfrm>
        </p:spPr>
        <p:txBody>
          <a:bodyPr/>
          <a:lstStyle/>
          <a:p>
            <a:r>
              <a:rPr lang="en-US" dirty="0"/>
              <a:t>Development of scripts with JavaScript, basic JavaScript constructs, operators, objects, manipulation of DOM tree</a:t>
            </a:r>
          </a:p>
        </p:txBody>
      </p:sp>
      <p:pic>
        <p:nvPicPr>
          <p:cNvPr id="19" name="Picture 18" descr="http://www.berniecode.com/blog/wp-content/uploads/2007/03/visual-studio-javascript-debugging.png"/>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5410200" y="838200"/>
            <a:ext cx="3019424" cy="1981200"/>
          </a:xfrm>
          <a:prstGeom prst="roundRect">
            <a:avLst>
              <a:gd name="adj" fmla="val 4501"/>
            </a:avLst>
          </a:prstGeom>
          <a:solidFill>
            <a:srgbClr val="FFFFFF">
              <a:shade val="85000"/>
            </a:srgbClr>
          </a:solidFill>
          <a:ln>
            <a:noFill/>
          </a:ln>
          <a:effectLst>
            <a:reflection blurRad="12700" stA="38000" endPos="28000" dist="5000" dir="5400000" sy="-100000" algn="bl" rotWithShape="0"/>
          </a:effectLst>
          <a:scene3d>
            <a:camera prst="perspectiveContrastingLeftFacing" fov="2700000">
              <a:rot lat="323880" lon="2628735" rev="21594000"/>
            </a:camera>
            <a:lightRig rig="threePt" dir="t"/>
          </a:scene3d>
        </p:spPr>
      </p:pic>
      <p:pic>
        <p:nvPicPr>
          <p:cNvPr id="20" name="Picture 6" descr="http://www.strictlyphp.com/blog/wp-content/uploads/2009/07/icon_javascript.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98734" y="2133600"/>
            <a:ext cx="990600" cy="990601"/>
          </a:xfrm>
          <a:prstGeom prst="rect">
            <a:avLst/>
          </a:prstGeom>
          <a:noFill/>
        </p:spPr>
      </p:pic>
      <p:pic>
        <p:nvPicPr>
          <p:cNvPr id="21" name="Picture 8" descr="http://www.lnl.infn.it/~epics/WikiDumps/localhost/160px-javascript_icon.svg.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96704" y="1434704"/>
            <a:ext cx="1613296" cy="1613297"/>
          </a:xfrm>
          <a:prstGeom prst="rect">
            <a:avLst/>
          </a:prstGeom>
          <a:noFill/>
          <a:scene3d>
            <a:camera prst="perspectiveContrastingRightFacing" fov="3900000">
              <a:rot lat="1096793" lon="21059336" rev="21486019"/>
            </a:camera>
            <a:lightRig rig="threePt" dir="t"/>
          </a:scene3d>
        </p:spPr>
      </p:pic>
      <p:pic>
        <p:nvPicPr>
          <p:cNvPr id="22" name="Picture 10" descr="http://icons.mysitemyway.com/wp-content/gallery/glowing-green-neon-icons-business/111095-glowing-green-neon-icon-business-cursor.png"/>
          <p:cNvPicPr>
            <a:picLocks noChangeAspect="1" noChangeArrowheads="1"/>
          </p:cNvPicPr>
          <p:nvPr/>
        </p:nvPicPr>
        <p:blipFill>
          <a:blip r:embed="rId6" cstate="screen">
            <a:extLst>
              <a:ext uri="{28A0092B-C50C-407E-A947-70E740481C1C}">
                <a14:useLocalDpi xmlns:a14="http://schemas.microsoft.com/office/drawing/2010/main" val="0"/>
              </a:ext>
            </a:extLst>
          </a:blip>
          <a:srcRect/>
          <a:stretch>
            <a:fillRect/>
          </a:stretch>
        </p:blipFill>
        <p:spPr bwMode="auto">
          <a:xfrm rot="5954108">
            <a:off x="3720988" y="1212408"/>
            <a:ext cx="2069928" cy="2069930"/>
          </a:xfrm>
          <a:prstGeom prst="rect">
            <a:avLst/>
          </a:prstGeom>
          <a:noFill/>
        </p:spPr>
      </p:pic>
    </p:spTree>
    <p:extLst>
      <p:ext uri="{BB962C8B-B14F-4D97-AF65-F5344CB8AC3E}">
        <p14:creationId xmlns:p14="http://schemas.microsoft.com/office/powerpoint/2010/main" val="4232600854"/>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a:t>
            </a:r>
            <a:endParaRPr lang="en-US" dirty="0"/>
          </a:p>
        </p:txBody>
      </p:sp>
      <p:sp>
        <p:nvSpPr>
          <p:cNvPr id="3" name="Content Placeholder 2"/>
          <p:cNvSpPr>
            <a:spLocks noGrp="1"/>
          </p:cNvSpPr>
          <p:nvPr>
            <p:ph idx="1"/>
          </p:nvPr>
        </p:nvSpPr>
        <p:spPr>
          <a:xfrm>
            <a:off x="228600" y="914400"/>
            <a:ext cx="8686800" cy="5638800"/>
          </a:xfrm>
        </p:spPr>
        <p:txBody>
          <a:bodyPr/>
          <a:lstStyle/>
          <a:p>
            <a:pPr>
              <a:lnSpc>
                <a:spcPct val="100000"/>
              </a:lnSpc>
            </a:pPr>
            <a:r>
              <a:rPr lang="en-US" dirty="0" smtClean="0"/>
              <a:t>20. JavaScript </a:t>
            </a:r>
            <a:r>
              <a:rPr lang="en-US" dirty="0"/>
              <a:t>is </a:t>
            </a:r>
            <a:r>
              <a:rPr lang="en-US" dirty="0" smtClean="0"/>
              <a:t>...?</a:t>
            </a:r>
            <a:endParaRPr lang="bg-BG" dirty="0" smtClean="0"/>
          </a:p>
          <a:p>
            <a:pPr marL="871538" lvl="1" indent="-514350">
              <a:lnSpc>
                <a:spcPct val="100000"/>
              </a:lnSpc>
              <a:buFont typeface="+mj-lt"/>
              <a:buAutoNum type="alphaLcParenR"/>
            </a:pPr>
            <a:r>
              <a:rPr lang="en-US" dirty="0" smtClean="0"/>
              <a:t>A </a:t>
            </a:r>
            <a:r>
              <a:rPr lang="en-US" dirty="0"/>
              <a:t>client-side scripting </a:t>
            </a:r>
            <a:r>
              <a:rPr lang="en-US" dirty="0" smtClean="0"/>
              <a:t>language</a:t>
            </a:r>
          </a:p>
          <a:p>
            <a:pPr marL="871538" lvl="1" indent="-514350">
              <a:lnSpc>
                <a:spcPct val="100000"/>
              </a:lnSpc>
              <a:buFont typeface="+mj-lt"/>
              <a:buAutoNum type="alphaLcParenR"/>
            </a:pPr>
            <a:r>
              <a:rPr lang="en-US" dirty="0" smtClean="0"/>
              <a:t>A  </a:t>
            </a:r>
            <a:r>
              <a:rPr lang="en-US" dirty="0"/>
              <a:t>server-side </a:t>
            </a:r>
            <a:r>
              <a:rPr lang="en-US" dirty="0" smtClean="0"/>
              <a:t>scripting-language</a:t>
            </a:r>
          </a:p>
          <a:p>
            <a:pPr marL="871538" lvl="1" indent="-514350">
              <a:lnSpc>
                <a:spcPct val="100000"/>
              </a:lnSpc>
              <a:buFont typeface="+mj-lt"/>
              <a:buAutoNum type="alphaLcParenR"/>
            </a:pPr>
            <a:r>
              <a:rPr lang="en-US" dirty="0" smtClean="0"/>
              <a:t>A virus</a:t>
            </a:r>
          </a:p>
          <a:p>
            <a:pPr marL="871538" lvl="1" indent="-514350">
              <a:lnSpc>
                <a:spcPct val="100000"/>
              </a:lnSpc>
              <a:buFont typeface="+mj-lt"/>
              <a:buAutoNum type="alphaLcParenR"/>
            </a:pPr>
            <a:r>
              <a:rPr lang="en-US" dirty="0"/>
              <a:t>another name for </a:t>
            </a:r>
            <a:r>
              <a:rPr lang="en-US" dirty="0" smtClean="0"/>
              <a:t>Java</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59</a:t>
            </a:fld>
            <a:endParaRPr lang="en-US" dirty="0"/>
          </a:p>
        </p:txBody>
      </p:sp>
      <p:sp>
        <p:nvSpPr>
          <p:cNvPr id="5" name="Oval 4"/>
          <p:cNvSpPr/>
          <p:nvPr/>
        </p:nvSpPr>
        <p:spPr>
          <a:xfrm>
            <a:off x="508000" y="1524000"/>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587361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a:t>
            </a:r>
          </a:p>
        </p:txBody>
      </p:sp>
      <p:sp>
        <p:nvSpPr>
          <p:cNvPr id="3" name="Content Placeholder 2"/>
          <p:cNvSpPr>
            <a:spLocks noGrp="1"/>
          </p:cNvSpPr>
          <p:nvPr>
            <p:ph idx="1"/>
          </p:nvPr>
        </p:nvSpPr>
        <p:spPr>
          <a:xfrm>
            <a:off x="228600" y="914400"/>
            <a:ext cx="8686800" cy="5791200"/>
          </a:xfrm>
        </p:spPr>
        <p:txBody>
          <a:bodyPr/>
          <a:lstStyle/>
          <a:p>
            <a:r>
              <a:rPr lang="en-US" dirty="0" smtClean="0"/>
              <a:t>2. Which </a:t>
            </a:r>
            <a:r>
              <a:rPr lang="en-US" dirty="0"/>
              <a:t>of the following is True </a:t>
            </a:r>
            <a:r>
              <a:rPr lang="en-US" dirty="0" smtClean="0"/>
              <a:t>for  Vaporware ?</a:t>
            </a:r>
            <a:endParaRPr lang="bg-BG" dirty="0" smtClean="0"/>
          </a:p>
          <a:p>
            <a:pPr marL="871538" lvl="1" indent="-514350">
              <a:lnSpc>
                <a:spcPct val="100000"/>
              </a:lnSpc>
              <a:buFont typeface="+mj-lt"/>
              <a:buAutoNum type="alphaLcParenR"/>
            </a:pPr>
            <a:r>
              <a:rPr lang="en-US" dirty="0"/>
              <a:t>Software or product that is announced to the general public but is never actually released </a:t>
            </a:r>
            <a:r>
              <a:rPr lang="en-US" dirty="0" smtClean="0"/>
              <a:t>or </a:t>
            </a:r>
            <a:r>
              <a:rPr lang="en-US" dirty="0"/>
              <a:t>officially cancelled.</a:t>
            </a:r>
            <a:endParaRPr lang="en-US" dirty="0" smtClean="0"/>
          </a:p>
          <a:p>
            <a:pPr marL="871538" lvl="1" indent="-514350">
              <a:lnSpc>
                <a:spcPct val="100000"/>
              </a:lnSpc>
              <a:buFont typeface="+mj-lt"/>
              <a:buAutoNum type="alphaLcParenR"/>
            </a:pPr>
            <a:r>
              <a:rPr lang="en-US" dirty="0"/>
              <a:t>Software that reminds the user to register it by paying a fee.</a:t>
            </a:r>
            <a:endParaRPr lang="en-US" dirty="0" smtClean="0"/>
          </a:p>
          <a:p>
            <a:pPr marL="871538" lvl="1" indent="-514350">
              <a:lnSpc>
                <a:spcPct val="100000"/>
              </a:lnSpc>
              <a:buFont typeface="+mj-lt"/>
              <a:buAutoNum type="alphaLcParenR"/>
            </a:pPr>
            <a:r>
              <a:rPr lang="en-US" dirty="0"/>
              <a:t>Software or </a:t>
            </a:r>
            <a:r>
              <a:rPr lang="en-US" dirty="0" smtClean="0"/>
              <a:t>product, </a:t>
            </a:r>
            <a:r>
              <a:rPr lang="en-US" dirty="0"/>
              <a:t>for which no support is available.</a:t>
            </a:r>
            <a:endParaRPr lang="en-US" dirty="0" smtClean="0"/>
          </a:p>
          <a:p>
            <a:pPr marL="871538" lvl="1" indent="-514350">
              <a:lnSpc>
                <a:spcPct val="100000"/>
              </a:lnSpc>
              <a:buFont typeface="+mj-lt"/>
              <a:buAutoNum type="alphaLcParenR"/>
            </a:pPr>
            <a:r>
              <a:rPr lang="en-US" dirty="0"/>
              <a:t>Software used to gain access to private computer systems.</a:t>
            </a:r>
            <a:endParaRPr lang="en-US"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6</a:t>
            </a:fld>
            <a:endParaRPr lang="en-US" dirty="0"/>
          </a:p>
        </p:txBody>
      </p:sp>
      <p:sp>
        <p:nvSpPr>
          <p:cNvPr id="5" name="Oval 4"/>
          <p:cNvSpPr/>
          <p:nvPr/>
        </p:nvSpPr>
        <p:spPr>
          <a:xfrm>
            <a:off x="528918" y="2057400"/>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039266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Answer</a:t>
            </a:r>
            <a:endParaRPr lang="en-US" sz="3600" dirty="0"/>
          </a:p>
        </p:txBody>
      </p:sp>
      <p:sp>
        <p:nvSpPr>
          <p:cNvPr id="3" name="Content Placeholder 2"/>
          <p:cNvSpPr>
            <a:spLocks noGrp="1"/>
          </p:cNvSpPr>
          <p:nvPr>
            <p:ph idx="1"/>
          </p:nvPr>
        </p:nvSpPr>
        <p:spPr>
          <a:xfrm>
            <a:off x="228600" y="838200"/>
            <a:ext cx="8686800" cy="5791200"/>
          </a:xfrm>
        </p:spPr>
        <p:txBody>
          <a:bodyPr/>
          <a:lstStyle/>
          <a:p>
            <a:pPr>
              <a:lnSpc>
                <a:spcPct val="100000"/>
              </a:lnSpc>
            </a:pPr>
            <a:r>
              <a:rPr lang="en-US" sz="3000" dirty="0"/>
              <a:t>JavaScript is a client-side scripting language that is run from within your browser instead of from a server. Using JavaScript a developer can add features that are not available through HTML without having to rely on a server-side language like </a:t>
            </a:r>
            <a:r>
              <a:rPr lang="en-US" sz="3000" dirty="0" smtClean="0"/>
              <a:t>PHP.</a:t>
            </a:r>
          </a:p>
          <a:p>
            <a:pPr>
              <a:lnSpc>
                <a:spcPct val="100000"/>
              </a:lnSpc>
            </a:pPr>
            <a:r>
              <a:rPr lang="en-US" sz="2800" dirty="0">
                <a:hlinkClick r:id="rId2"/>
              </a:rPr>
              <a:t>http://en.wikipedia.org/wiki/JavaScript</a:t>
            </a:r>
            <a:endParaRPr lang="bg-BG" sz="2800"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60</a:t>
            </a:fld>
            <a:endParaRPr lang="en-US" dirty="0"/>
          </a:p>
        </p:txBody>
      </p:sp>
    </p:spTree>
    <p:extLst>
      <p:ext uri="{BB962C8B-B14F-4D97-AF65-F5344CB8AC3E}">
        <p14:creationId xmlns:p14="http://schemas.microsoft.com/office/powerpoint/2010/main" val="1774624840"/>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834335" y="199900"/>
            <a:ext cx="7081066" cy="838200"/>
          </a:xfrm>
        </p:spPr>
        <p:txBody>
          <a:bodyPr/>
          <a:lstStyle/>
          <a:p>
            <a:r>
              <a:rPr lang="en-US" dirty="0"/>
              <a:t>Exercise test in </a:t>
            </a:r>
            <a:r>
              <a:rPr lang="en-US" dirty="0" smtClean="0"/>
              <a:t/>
            </a:r>
            <a:br>
              <a:rPr lang="en-US" dirty="0" smtClean="0"/>
            </a:br>
            <a:r>
              <a:rPr lang="en-US" dirty="0" smtClean="0"/>
              <a:t>Information Technologies</a:t>
            </a:r>
            <a:endParaRPr lang="en-US" dirty="0"/>
          </a:p>
        </p:txBody>
      </p:sp>
      <p:sp>
        <p:nvSpPr>
          <p:cNvPr id="4" name="Content Placeholder 2"/>
          <p:cNvSpPr>
            <a:spLocks noGrp="1"/>
          </p:cNvSpPr>
          <p:nvPr>
            <p:ph idx="1"/>
          </p:nvPr>
        </p:nvSpPr>
        <p:spPr>
          <a:xfrm>
            <a:off x="1748416" y="2930915"/>
            <a:ext cx="5642984" cy="1219201"/>
          </a:xfrm>
        </p:spPr>
        <p:txBody>
          <a:bodyPr wrap="none" lIns="0" tIns="0" rIns="0" bIns="0" anchor="ctr" anchorCtr="0">
            <a:noAutofit/>
            <a:scene3d>
              <a:camera prst="orthographicFront"/>
              <a:lightRig rig="soft" dir="t">
                <a:rot lat="0" lon="0" rev="10800000"/>
              </a:lightRig>
            </a:scene3d>
            <a:sp3d>
              <a:bevelT w="27940" h="12700"/>
              <a:contourClr>
                <a:srgbClr val="DDDDDD"/>
              </a:contourClr>
            </a:sp3d>
          </a:bodyPr>
          <a:lstStyle/>
          <a:p>
            <a:pPr marL="0" indent="0" algn="ctr">
              <a:lnSpc>
                <a:spcPct val="100000"/>
              </a:lnSpc>
              <a:spcBef>
                <a:spcPts val="0"/>
              </a:spcBef>
              <a:spcAft>
                <a:spcPts val="0"/>
              </a:spcAft>
              <a:buNone/>
            </a:pPr>
            <a:r>
              <a:rPr lang="en-US" sz="7600" spc="150" dirty="0" smtClean="0">
                <a:ln w="11430"/>
                <a:solidFill>
                  <a:schemeClr val="tx1">
                    <a:lumMod val="40000"/>
                    <a:lumOff val="60000"/>
                  </a:schemeClr>
                </a:solidFill>
                <a:effectLst>
                  <a:outerShdw blurRad="25400" algn="tl" rotWithShape="0">
                    <a:srgbClr val="000000">
                      <a:alpha val="43000"/>
                    </a:srgbClr>
                  </a:outerShdw>
                </a:effectLst>
              </a:rPr>
              <a:t>Questions?</a:t>
            </a:r>
            <a:endParaRPr lang="en-US" sz="7600" spc="150" dirty="0">
              <a:ln w="11430"/>
              <a:solidFill>
                <a:schemeClr val="tx1">
                  <a:lumMod val="40000"/>
                  <a:lumOff val="60000"/>
                </a:schemeClr>
              </a:solidFill>
              <a:effectLst>
                <a:outerShdw blurRad="25400" algn="tl" rotWithShape="0">
                  <a:srgbClr val="000000">
                    <a:alpha val="43000"/>
                  </a:srgbClr>
                </a:outerShdw>
              </a:effectLst>
            </a:endParaRPr>
          </a:p>
        </p:txBody>
      </p:sp>
      <p:sp>
        <p:nvSpPr>
          <p:cNvPr id="6" name="TextBox 5">
            <a:hlinkClick r:id="rId2" tooltip="Форум за програмиране и уеб дизайн - дискусии, съвети, въпроси и отговори @ Софтуерна академия на Телерик"/>
          </p:cNvPr>
          <p:cNvSpPr txBox="1"/>
          <p:nvPr/>
        </p:nvSpPr>
        <p:spPr>
          <a:xfrm rot="12041701" flipH="1">
            <a:off x="7430220" y="4059648"/>
            <a:ext cx="890352" cy="1862048"/>
          </a:xfrm>
          <a:prstGeom prst="rect">
            <a:avLst/>
          </a:prstGeom>
          <a:noFill/>
        </p:spPr>
        <p:txBody>
          <a:bodyPr wrap="square" rtlCol="0">
            <a:spAutoFit/>
            <a:scene3d>
              <a:camera prst="orthographicFront"/>
              <a:lightRig rig="threePt" dir="t"/>
            </a:scene3d>
            <a:sp3d extrusionH="57150">
              <a:bevelT w="38100" h="38100"/>
            </a:sp3d>
          </a:bodyPr>
          <a:lstStyle/>
          <a:p>
            <a:r>
              <a:rPr lang="en-US" sz="11500" b="1" dirty="0" smtClean="0">
                <a:solidFill>
                  <a:schemeClr val="tx1">
                    <a:lumMod val="75000"/>
                  </a:schemeClr>
                </a:solidFill>
                <a:effectLst>
                  <a:reflection blurRad="6350" stA="55000" endA="300" endPos="45500" dir="5400000" sy="-100000" algn="bl" rotWithShape="0"/>
                </a:effectLst>
              </a:rPr>
              <a:t>?</a:t>
            </a:r>
            <a:endParaRPr lang="en-US" sz="11500" b="1" dirty="0">
              <a:solidFill>
                <a:schemeClr val="tx1">
                  <a:lumMod val="75000"/>
                </a:schemeClr>
              </a:solidFill>
              <a:effectLst>
                <a:reflection blurRad="6350" stA="55000" endA="300" endPos="45500" dir="5400000" sy="-100000" algn="bl" rotWithShape="0"/>
              </a:effectLst>
            </a:endParaRPr>
          </a:p>
        </p:txBody>
      </p:sp>
      <p:sp>
        <p:nvSpPr>
          <p:cNvPr id="7" name="TextBox 6">
            <a:hlinkClick r:id="rId3" tooltip="Курсове и уроци по програмиране, уеб дизайн, разработка на софтуер и информационни технологии - лекции, видео уроци, обучения - безплатно"/>
          </p:cNvPr>
          <p:cNvSpPr txBox="1"/>
          <p:nvPr/>
        </p:nvSpPr>
        <p:spPr>
          <a:xfrm rot="2456848" flipH="1">
            <a:off x="968763" y="4970087"/>
            <a:ext cx="859648" cy="1569660"/>
          </a:xfrm>
          <a:prstGeom prst="rect">
            <a:avLst/>
          </a:prstGeom>
          <a:noFill/>
        </p:spPr>
        <p:txBody>
          <a:bodyPr wrap="square" rtlCol="0">
            <a:spAutoFit/>
            <a:scene3d>
              <a:camera prst="orthographicFront"/>
              <a:lightRig rig="threePt" dir="t"/>
            </a:scene3d>
            <a:sp3d extrusionH="57150">
              <a:bevelT w="38100" h="38100"/>
            </a:sp3d>
          </a:bodyPr>
          <a:lstStyle/>
          <a:p>
            <a:pPr>
              <a:lnSpc>
                <a:spcPct val="80000"/>
              </a:lnSpc>
            </a:pPr>
            <a:r>
              <a:rPr lang="en-US" sz="12000" b="1" dirty="0" smtClean="0">
                <a:solidFill>
                  <a:srgbClr val="FFBF8B"/>
                </a:solidFill>
                <a:effectLst>
                  <a:reflection blurRad="6350" stA="55000" endA="300" endPos="45500" dir="5400000" sy="-100000" algn="bl" rotWithShape="0"/>
                </a:effectLst>
                <a:latin typeface="Cambria" pitchFamily="18" charset="0"/>
              </a:rPr>
              <a:t>?</a:t>
            </a:r>
            <a:endParaRPr lang="en-US" sz="12000" b="1" dirty="0">
              <a:solidFill>
                <a:srgbClr val="FFBF8B"/>
              </a:solidFill>
              <a:effectLst>
                <a:reflection blurRad="6350" stA="55000" endA="300" endPos="45500" dir="5400000" sy="-100000" algn="bl" rotWithShape="0"/>
              </a:effectLst>
              <a:latin typeface="Cambria" pitchFamily="18" charset="0"/>
            </a:endParaRPr>
          </a:p>
        </p:txBody>
      </p:sp>
      <p:sp>
        <p:nvSpPr>
          <p:cNvPr id="8" name="TextBox 7">
            <a:hlinkClick r:id="rId4" tooltip="Програмиране за деца - безплатно в Телерик кидс академия"/>
          </p:cNvPr>
          <p:cNvSpPr txBox="1"/>
          <p:nvPr/>
        </p:nvSpPr>
        <p:spPr>
          <a:xfrm rot="9535351" flipH="1">
            <a:off x="923386" y="1861198"/>
            <a:ext cx="673363" cy="1446550"/>
          </a:xfrm>
          <a:prstGeom prst="rect">
            <a:avLst/>
          </a:prstGeom>
          <a:noFill/>
        </p:spPr>
        <p:txBody>
          <a:bodyPr wrap="square" rtlCol="0">
            <a:spAutoFit/>
            <a:scene3d>
              <a:camera prst="isometricOffAxis1Right"/>
              <a:lightRig rig="threePt" dir="t"/>
            </a:scene3d>
            <a:sp3d extrusionH="57150">
              <a:bevelT w="38100" h="38100"/>
            </a:sp3d>
          </a:bodyPr>
          <a:lstStyle/>
          <a:p>
            <a:r>
              <a:rPr lang="en-US" sz="8800" dirty="0" smtClean="0">
                <a:solidFill>
                  <a:schemeClr val="accent5">
                    <a:lumMod val="60000"/>
                    <a:lumOff val="40000"/>
                  </a:schemeClr>
                </a:solidFill>
                <a:effectLst>
                  <a:reflection blurRad="6350" stA="55000" endA="300" endPos="45500" dir="5400000" sy="-100000" algn="bl" rotWithShape="0"/>
                </a:effectLst>
              </a:rPr>
              <a:t>?</a:t>
            </a:r>
            <a:endParaRPr lang="en-US" sz="8800" dirty="0">
              <a:solidFill>
                <a:schemeClr val="accent5">
                  <a:lumMod val="60000"/>
                  <a:lumOff val="40000"/>
                </a:schemeClr>
              </a:solidFill>
              <a:effectLst>
                <a:reflection blurRad="6350" stA="55000" endA="300" endPos="45500" dir="5400000" sy="-100000" algn="bl" rotWithShape="0"/>
              </a:effectLst>
            </a:endParaRPr>
          </a:p>
        </p:txBody>
      </p:sp>
      <p:sp>
        <p:nvSpPr>
          <p:cNvPr id="9" name="TextBox 8">
            <a:hlinkClick r:id="rId5" tooltip="Безплатен SEO курс - оптимизация за търсачки, уроци по SEO"/>
          </p:cNvPr>
          <p:cNvSpPr txBox="1"/>
          <p:nvPr/>
        </p:nvSpPr>
        <p:spPr>
          <a:xfrm rot="16938170" flipH="1">
            <a:off x="4905823" y="1118942"/>
            <a:ext cx="859648" cy="1992899"/>
          </a:xfrm>
          <a:prstGeom prst="rect">
            <a:avLst/>
          </a:prstGeom>
          <a:noFill/>
        </p:spPr>
        <p:txBody>
          <a:bodyPr wrap="square" rtlCol="0">
            <a:spAutoFit/>
            <a:scene3d>
              <a:camera prst="orthographicFront"/>
              <a:lightRig rig="threePt" dir="t"/>
            </a:scene3d>
            <a:sp3d extrusionH="57150">
              <a:bevelT w="38100" h="38100"/>
            </a:sp3d>
          </a:bodyPr>
          <a:lstStyle/>
          <a:p>
            <a:r>
              <a:rPr lang="en-US" sz="11500" b="1" dirty="0" smtClean="0">
                <a:solidFill>
                  <a:srgbClr val="FF831D"/>
                </a:solidFill>
                <a:effectLst>
                  <a:reflection blurRad="6350" stA="55000" endA="300" endPos="45500" dir="5400000" sy="-100000" algn="bl" rotWithShape="0"/>
                </a:effectLst>
              </a:rPr>
              <a:t>?</a:t>
            </a:r>
            <a:endParaRPr lang="en-US" sz="11500" b="1" dirty="0">
              <a:solidFill>
                <a:srgbClr val="FF831D"/>
              </a:solidFill>
              <a:effectLst>
                <a:reflection blurRad="6350" stA="55000" endA="300" endPos="45500" dir="5400000" sy="-100000" algn="bl" rotWithShape="0"/>
              </a:effectLst>
            </a:endParaRPr>
          </a:p>
        </p:txBody>
      </p:sp>
      <p:sp>
        <p:nvSpPr>
          <p:cNvPr id="10" name="TextBox 9">
            <a:hlinkClick r:id="rId6" tooltip="Безплатен курс &quot;Уеб дизайн с HTML, CSS и JavaScript&quot; - уроци по правене на уеб сайтове, HTML, CSS, Photoshop, JavaScript и CMS системи"/>
          </p:cNvPr>
          <p:cNvSpPr txBox="1"/>
          <p:nvPr/>
        </p:nvSpPr>
        <p:spPr>
          <a:xfrm rot="19836951" flipH="1">
            <a:off x="7379010" y="1647554"/>
            <a:ext cx="949687" cy="2062103"/>
          </a:xfrm>
          <a:prstGeom prst="rect">
            <a:avLst/>
          </a:prstGeom>
          <a:noFill/>
        </p:spPr>
        <p:txBody>
          <a:bodyPr wrap="square" rtlCol="0">
            <a:spAutoFit/>
            <a:scene3d>
              <a:camera prst="orthographicFront"/>
              <a:lightRig rig="glow" dir="tl">
                <a:rot lat="0" lon="0" rev="5400000"/>
              </a:lightRig>
            </a:scene3d>
            <a:sp3d contourW="12700">
              <a:bevelT w="25400" h="25400"/>
              <a:contourClr>
                <a:schemeClr val="accent6">
                  <a:shade val="73000"/>
                </a:schemeClr>
              </a:contourClr>
            </a:sp3d>
          </a:bodyPr>
          <a:lstStyle/>
          <a:p>
            <a:r>
              <a:rPr lang="en-US" sz="12800" b="1" dirty="0" smtClean="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innerShdw blurRad="63500" dist="50800" dir="8100000">
                    <a:prstClr val="black">
                      <a:alpha val="50000"/>
                    </a:prstClr>
                  </a:innerShdw>
                  <a:reflection blurRad="6350" stA="55000" endA="300" endPos="45500" dir="5400000" sy="-100000" algn="bl" rotWithShape="0"/>
                </a:effectLst>
              </a:rPr>
              <a:t>?</a:t>
            </a:r>
            <a:endParaRPr lang="en-US" sz="12800" b="1"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innerShdw blurRad="63500" dist="50800" dir="8100000">
                  <a:prstClr val="black">
                    <a:alpha val="50000"/>
                  </a:prstClr>
                </a:innerShdw>
                <a:reflection blurRad="6350" stA="55000" endA="300" endPos="45500" dir="5400000" sy="-100000" algn="bl" rotWithShape="0"/>
              </a:effectLst>
            </a:endParaRPr>
          </a:p>
        </p:txBody>
      </p:sp>
      <p:sp>
        <p:nvSpPr>
          <p:cNvPr id="11" name="TextBox 10">
            <a:hlinkClick r:id="rId7" tooltip="Училищна софтуерна академия - безплатни уроци по програмиране и уеб дизайн"/>
          </p:cNvPr>
          <p:cNvSpPr txBox="1"/>
          <p:nvPr/>
        </p:nvSpPr>
        <p:spPr>
          <a:xfrm rot="2233443" flipH="1">
            <a:off x="2139218" y="1092465"/>
            <a:ext cx="445351" cy="954107"/>
          </a:xfrm>
          <a:prstGeom prst="rect">
            <a:avLst/>
          </a:prstGeom>
          <a:noFill/>
        </p:spPr>
        <p:txBody>
          <a:bodyPr wrap="square" rtlCol="0">
            <a:spAutoFit/>
            <a:scene3d>
              <a:camera prst="perspectiveHeroicExtremeLeftFacing"/>
              <a:lightRig rig="threePt" dir="t"/>
            </a:scene3d>
            <a:sp3d extrusionH="57150">
              <a:bevelT w="38100" h="38100"/>
            </a:sp3d>
          </a:bodyPr>
          <a:lstStyle/>
          <a:p>
            <a:r>
              <a:rPr lang="en-US" sz="5600" dirty="0" smtClean="0">
                <a:solidFill>
                  <a:schemeClr val="tx2">
                    <a:lumMod val="75000"/>
                  </a:schemeClr>
                </a:solidFill>
                <a:effectLst>
                  <a:reflection blurRad="6350" stA="55000" endA="300" endPos="45500" dir="5400000" sy="-100000" algn="bl" rotWithShape="0"/>
                </a:effectLst>
              </a:rPr>
              <a:t>?</a:t>
            </a:r>
            <a:endParaRPr lang="en-US" sz="5600" dirty="0">
              <a:solidFill>
                <a:schemeClr val="tx2">
                  <a:lumMod val="75000"/>
                </a:schemeClr>
              </a:solidFill>
              <a:effectLst>
                <a:reflection blurRad="6350" stA="55000" endA="300" endPos="45500" dir="5400000" sy="-100000" algn="bl" rotWithShape="0"/>
              </a:effectLst>
            </a:endParaRPr>
          </a:p>
        </p:txBody>
      </p:sp>
      <p:sp>
        <p:nvSpPr>
          <p:cNvPr id="12" name="TextBox 11">
            <a:hlinkClick r:id="rId8" tooltip="Безплатен курс &quot;Програмиране с ASP.NET MVC&quot; - уеб технологии, бази данни, C#, .NET, ASP.NET MVC"/>
          </p:cNvPr>
          <p:cNvSpPr txBox="1"/>
          <p:nvPr/>
        </p:nvSpPr>
        <p:spPr>
          <a:xfrm rot="8530737" flipH="1">
            <a:off x="4757100" y="4722613"/>
            <a:ext cx="643173" cy="1569660"/>
          </a:xfrm>
          <a:prstGeom prst="rect">
            <a:avLst/>
          </a:prstGeom>
          <a:noFill/>
        </p:spPr>
        <p:txBody>
          <a:bodyPr wrap="square" rtlCol="0">
            <a:spAutoFit/>
            <a:scene3d>
              <a:camera prst="orthographicFront"/>
              <a:lightRig rig="threePt" dir="t"/>
            </a:scene3d>
            <a:sp3d extrusionH="57150">
              <a:bevelT w="38100" h="38100"/>
            </a:sp3d>
          </a:bodyPr>
          <a:lstStyle/>
          <a:p>
            <a:r>
              <a:rPr lang="en-US" sz="9600" dirty="0" smtClean="0">
                <a:solidFill>
                  <a:srgbClr val="FF4A37"/>
                </a:solidFill>
                <a:effectLst>
                  <a:reflection blurRad="6350" stA="60000" endA="900" endPos="60000" dist="29997" dir="5400000" sy="-100000" algn="bl" rotWithShape="0"/>
                </a:effectLst>
              </a:rPr>
              <a:t>?</a:t>
            </a:r>
            <a:endParaRPr lang="en-US" sz="9600" dirty="0">
              <a:solidFill>
                <a:srgbClr val="FF4A37"/>
              </a:solidFill>
              <a:effectLst>
                <a:reflection blurRad="6350" stA="60000" endA="900" endPos="60000" dist="29997" dir="5400000" sy="-100000" algn="bl" rotWithShape="0"/>
              </a:effectLst>
            </a:endParaRPr>
          </a:p>
        </p:txBody>
      </p:sp>
      <p:sp>
        <p:nvSpPr>
          <p:cNvPr id="13" name="TextBox 12">
            <a:hlinkClick r:id="rId9" tooltip="Безплатен курс &quot;Разработка на софтуер в Cloud среда&quot; - AppEngine, AWS, Azure"/>
          </p:cNvPr>
          <p:cNvSpPr txBox="1"/>
          <p:nvPr/>
        </p:nvSpPr>
        <p:spPr>
          <a:xfrm rot="12627025" flipH="1">
            <a:off x="2910497" y="4405707"/>
            <a:ext cx="386488" cy="646331"/>
          </a:xfrm>
          <a:prstGeom prst="rect">
            <a:avLst/>
          </a:prstGeom>
          <a:noFill/>
        </p:spPr>
        <p:txBody>
          <a:bodyPr wrap="square" rtlCol="0">
            <a:spAutoFit/>
            <a:scene3d>
              <a:camera prst="orthographicFront"/>
              <a:lightRig rig="threePt" dir="t"/>
            </a:scene3d>
            <a:sp3d extrusionH="57150">
              <a:bevelT w="38100" h="38100"/>
            </a:sp3d>
          </a:bodyPr>
          <a:lstStyle/>
          <a:p>
            <a:r>
              <a:rPr lang="en-US" sz="3600" dirty="0" smtClean="0">
                <a:solidFill>
                  <a:schemeClr val="tx2">
                    <a:lumMod val="40000"/>
                    <a:lumOff val="60000"/>
                  </a:schemeClr>
                </a:solidFill>
                <a:effectLst>
                  <a:reflection blurRad="6350" stA="55000" endA="300" endPos="45500" dir="5400000" sy="-100000" algn="bl" rotWithShape="0"/>
                </a:effectLst>
              </a:rPr>
              <a:t>?</a:t>
            </a:r>
            <a:endParaRPr lang="en-US" sz="3600" dirty="0">
              <a:solidFill>
                <a:schemeClr val="tx2">
                  <a:lumMod val="40000"/>
                  <a:lumOff val="60000"/>
                </a:schemeClr>
              </a:solidFill>
              <a:effectLst>
                <a:reflection blurRad="6350" stA="55000" endA="300" endPos="45500" dir="5400000" sy="-100000" algn="bl" rotWithShape="0"/>
              </a:effectLst>
            </a:endParaRPr>
          </a:p>
        </p:txBody>
      </p:sp>
      <p:sp>
        <p:nvSpPr>
          <p:cNvPr id="14" name="TextBox 13">
            <a:hlinkClick r:id="rId10" tooltip="BG Coder - онлайн състезателна система - тренировки за състезания по програмиране - online judge"/>
          </p:cNvPr>
          <p:cNvSpPr txBox="1"/>
          <p:nvPr/>
        </p:nvSpPr>
        <p:spPr>
          <a:xfrm rot="1186146" flipH="1">
            <a:off x="6185957" y="4125718"/>
            <a:ext cx="499379" cy="1107996"/>
          </a:xfrm>
          <a:prstGeom prst="rect">
            <a:avLst/>
          </a:prstGeom>
          <a:noFill/>
        </p:spPr>
        <p:txBody>
          <a:bodyPr wrap="square" rtlCol="0">
            <a:spAutoFit/>
            <a:scene3d>
              <a:camera prst="orthographicFront"/>
              <a:lightRig rig="threePt" dir="t"/>
            </a:scene3d>
            <a:sp3d extrusionH="57150">
              <a:bevelT w="69850" h="69850" prst="divot"/>
            </a:sp3d>
          </a:bodyPr>
          <a:lstStyle/>
          <a:p>
            <a:r>
              <a:rPr lang="en-US" sz="6600" dirty="0" smtClean="0">
                <a:solidFill>
                  <a:srgbClr val="9966FF"/>
                </a:solidFill>
                <a:effectLst>
                  <a:reflection blurRad="6350" stA="55000" endA="300" endPos="45500" dir="5400000" sy="-100000" algn="bl" rotWithShape="0"/>
                </a:effectLst>
              </a:rPr>
              <a:t>?</a:t>
            </a:r>
            <a:endParaRPr lang="en-US" sz="6600" dirty="0">
              <a:solidFill>
                <a:srgbClr val="9966FF"/>
              </a:solidFill>
              <a:effectLst>
                <a:reflection blurRad="6350" stA="55000" endA="300" endPos="45500" dir="5400000" sy="-100000" algn="bl" rotWithShape="0"/>
              </a:effectLst>
            </a:endParaRPr>
          </a:p>
        </p:txBody>
      </p:sp>
      <p:sp>
        <p:nvSpPr>
          <p:cNvPr id="15" name="TextBox 14">
            <a:hlinkClick r:id="rId11" tooltip="Светлин Наков - курсове и уроци по програмиране, уеб дизайн, книги, обучения - безплатно"/>
          </p:cNvPr>
          <p:cNvSpPr txBox="1"/>
          <p:nvPr/>
        </p:nvSpPr>
        <p:spPr>
          <a:xfrm rot="19460650" flipH="1">
            <a:off x="3150206" y="2131901"/>
            <a:ext cx="489197" cy="769441"/>
          </a:xfrm>
          <a:prstGeom prst="rect">
            <a:avLst/>
          </a:prstGeom>
          <a:noFill/>
        </p:spPr>
        <p:txBody>
          <a:bodyPr wrap="square" rtlCol="0">
            <a:prstTxWarp prst="textInflate">
              <a:avLst/>
            </a:prstTxWarp>
            <a:spAutoFit/>
            <a:scene3d>
              <a:camera prst="perspectiveRelaxedModerately"/>
              <a:lightRig rig="threePt" dir="t"/>
            </a:scene3d>
            <a:sp3d extrusionH="57150">
              <a:bevelT w="38100" h="38100"/>
            </a:sp3d>
          </a:bodyPr>
          <a:lstStyle/>
          <a:p>
            <a:r>
              <a:rPr lang="en-US" sz="4400" dirty="0" smtClean="0">
                <a:solidFill>
                  <a:srgbClr val="FF6699"/>
                </a:solidFill>
                <a:effectLst>
                  <a:reflection blurRad="6350" stA="55000" endA="300" endPos="45500" dir="5400000" sy="-100000" algn="bl" rotWithShape="0"/>
                </a:effectLst>
              </a:rPr>
              <a:t>?</a:t>
            </a:r>
            <a:endParaRPr lang="en-US" sz="4400" dirty="0">
              <a:solidFill>
                <a:srgbClr val="FF6699"/>
              </a:solidFill>
              <a:effectLst>
                <a:reflection blurRad="6350" stA="55000" endA="300" endPos="45500" dir="5400000" sy="-100000" algn="bl" rotWithShape="0"/>
              </a:effectLst>
            </a:endParaRPr>
          </a:p>
        </p:txBody>
      </p:sp>
      <p:sp>
        <p:nvSpPr>
          <p:cNvPr id="16" name="TextBox 15">
            <a:hlinkClick r:id="rId12" tooltip="Безплатен курс &quot;Качествен програмен код&quot;"/>
          </p:cNvPr>
          <p:cNvSpPr txBox="1"/>
          <p:nvPr/>
        </p:nvSpPr>
        <p:spPr>
          <a:xfrm rot="18277140" flipH="1">
            <a:off x="405234" y="3272336"/>
            <a:ext cx="413607" cy="646331"/>
          </a:xfrm>
          <a:prstGeom prst="rect">
            <a:avLst/>
          </a:prstGeom>
          <a:noFill/>
        </p:spPr>
        <p:txBody>
          <a:bodyPr wrap="square" rtlCol="0">
            <a:spAutoFit/>
            <a:scene3d>
              <a:camera prst="orthographicFront"/>
              <a:lightRig rig="threePt" dir="t"/>
            </a:scene3d>
            <a:sp3d extrusionH="57150">
              <a:bevelT w="38100" h="38100"/>
            </a:sp3d>
          </a:bodyPr>
          <a:lstStyle/>
          <a:p>
            <a:r>
              <a:rPr lang="en-US" sz="3600" dirty="0" smtClean="0">
                <a:solidFill>
                  <a:schemeClr val="tx2">
                    <a:lumMod val="40000"/>
                    <a:lumOff val="60000"/>
                  </a:schemeClr>
                </a:solidFill>
                <a:effectLst>
                  <a:reflection blurRad="6350" stA="55000" endA="300" endPos="45500" dir="5400000" sy="-100000" algn="bl" rotWithShape="0"/>
                </a:effectLst>
              </a:rPr>
              <a:t>?</a:t>
            </a:r>
            <a:endParaRPr lang="en-US" sz="3600" dirty="0">
              <a:solidFill>
                <a:schemeClr val="tx2">
                  <a:lumMod val="40000"/>
                  <a:lumOff val="60000"/>
                </a:schemeClr>
              </a:solidFill>
              <a:effectLst>
                <a:reflection blurRad="6350" stA="55000" endA="300" endPos="45500" dir="5400000" sy="-100000" algn="bl" rotWithShape="0"/>
              </a:effectLst>
            </a:endParaRPr>
          </a:p>
        </p:txBody>
      </p:sp>
      <p:sp>
        <p:nvSpPr>
          <p:cNvPr id="17" name="TextBox 16">
            <a:hlinkClick r:id="rId13" tooltip="Алго академия - Академия по алгоритмично програмиране - безплатни уроци по алгоритми и структури от данни, състезателно програмиране и състезания"/>
          </p:cNvPr>
          <p:cNvSpPr txBox="1"/>
          <p:nvPr/>
        </p:nvSpPr>
        <p:spPr>
          <a:xfrm rot="18695734" flipH="1">
            <a:off x="3127407" y="5396299"/>
            <a:ext cx="548101" cy="1015663"/>
          </a:xfrm>
          <a:prstGeom prst="rect">
            <a:avLst/>
          </a:prstGeom>
          <a:noFill/>
        </p:spPr>
        <p:txBody>
          <a:bodyPr wrap="square" rtlCol="0">
            <a:spAutoFit/>
          </a:bodyPr>
          <a:lstStyle/>
          <a:p>
            <a:r>
              <a:rPr lang="en-US" sz="60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a:t>
            </a:r>
            <a:endParaRPr lang="en-US" sz="60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
        <p:nvSpPr>
          <p:cNvPr id="18" name="TextBox 17">
            <a:hlinkClick r:id="rId14" tooltip="Безплатен ASP.NET курс - уеб програмиране, бази данни, C#, .NET, ASP.NET"/>
          </p:cNvPr>
          <p:cNvSpPr txBox="1"/>
          <p:nvPr/>
        </p:nvSpPr>
        <p:spPr>
          <a:xfrm rot="10134629" flipH="1">
            <a:off x="6425880" y="5598729"/>
            <a:ext cx="444390" cy="707886"/>
          </a:xfrm>
          <a:prstGeom prst="rect">
            <a:avLst/>
          </a:prstGeom>
          <a:noFill/>
        </p:spPr>
        <p:txBody>
          <a:bodyPr wrap="square" rtlCol="0">
            <a:spAutoFit/>
            <a:scene3d>
              <a:camera prst="orthographicFront"/>
              <a:lightRig rig="threePt" dir="t"/>
            </a:scene3d>
            <a:sp3d extrusionH="57150">
              <a:bevelT w="38100" h="38100"/>
            </a:sp3d>
          </a:bodyPr>
          <a:lstStyle/>
          <a:p>
            <a:r>
              <a:rPr lang="en-US" sz="4000" dirty="0" smtClean="0">
                <a:solidFill>
                  <a:schemeClr val="accent4">
                    <a:lumMod val="60000"/>
                    <a:lumOff val="40000"/>
                  </a:schemeClr>
                </a:solidFill>
                <a:effectLst>
                  <a:reflection blurRad="6350" stA="55000" endA="300" endPos="45500" dir="5400000" sy="-100000" algn="bl" rotWithShape="0"/>
                </a:effectLst>
              </a:rPr>
              <a:t>?</a:t>
            </a:r>
            <a:endParaRPr lang="en-US" sz="4000" dirty="0">
              <a:solidFill>
                <a:schemeClr val="accent4">
                  <a:lumMod val="60000"/>
                  <a:lumOff val="40000"/>
                </a:schemeClr>
              </a:solidFill>
              <a:effectLst>
                <a:reflection blurRad="6350" stA="55000" endA="300" endPos="45500" dir="5400000" sy="-100000" algn="bl" rotWithShape="0"/>
              </a:effectLst>
            </a:endParaRPr>
          </a:p>
        </p:txBody>
      </p:sp>
      <p:sp>
        <p:nvSpPr>
          <p:cNvPr id="19" name="TextBox 18">
            <a:hlinkClick r:id="rId15" tooltip="Софтуерна академия на Телерик - безплатни курсове и уроци по програмиране"/>
          </p:cNvPr>
          <p:cNvSpPr txBox="1"/>
          <p:nvPr/>
        </p:nvSpPr>
        <p:spPr>
          <a:xfrm rot="12126217" flipH="1">
            <a:off x="559977" y="930479"/>
            <a:ext cx="387894" cy="707886"/>
          </a:xfrm>
          <a:prstGeom prst="rect">
            <a:avLst/>
          </a:prstGeom>
          <a:noFill/>
        </p:spPr>
        <p:txBody>
          <a:bodyPr wrap="square" rtlCol="0">
            <a:spAutoFit/>
            <a:scene3d>
              <a:camera prst="orthographicFront"/>
              <a:lightRig rig="soft" dir="t">
                <a:rot lat="0" lon="0" rev="10800000"/>
              </a:lightRig>
            </a:scene3d>
            <a:sp3d>
              <a:bevelT w="27940" h="12700"/>
              <a:contourClr>
                <a:srgbClr val="DDDDDD"/>
              </a:contourClr>
            </a:sp3d>
          </a:bodyPr>
          <a:lstStyle/>
          <a:p>
            <a:r>
              <a:rPr lang="en-US" sz="4000" b="1" spc="150" dirty="0" smtClean="0">
                <a:ln w="11430"/>
                <a:solidFill>
                  <a:schemeClr val="accent4">
                    <a:lumMod val="60000"/>
                    <a:lumOff val="40000"/>
                  </a:schemeClr>
                </a:solidFill>
                <a:effectLst>
                  <a:outerShdw blurRad="25400" algn="tl" rotWithShape="0">
                    <a:srgbClr val="000000">
                      <a:alpha val="43000"/>
                    </a:srgbClr>
                  </a:outerShdw>
                </a:effectLst>
              </a:rPr>
              <a:t>?</a:t>
            </a:r>
            <a:endParaRPr lang="en-US" sz="4000" b="1" spc="150" dirty="0">
              <a:ln w="11430"/>
              <a:solidFill>
                <a:schemeClr val="accent4">
                  <a:lumMod val="60000"/>
                  <a:lumOff val="40000"/>
                </a:schemeClr>
              </a:solidFill>
              <a:effectLst>
                <a:outerShdw blurRad="25400" algn="tl" rotWithShape="0">
                  <a:srgbClr val="000000">
                    <a:alpha val="43000"/>
                  </a:srgbClr>
                </a:outerShdw>
              </a:effectLst>
            </a:endParaRPr>
          </a:p>
        </p:txBody>
      </p:sp>
      <p:sp>
        <p:nvSpPr>
          <p:cNvPr id="20" name="TextBox 19">
            <a:hlinkClick r:id="rId16" tooltip="Безплатен курс &quot;Разработка на мобилни приложения&quot; - iPhone, Android, Windows Phone, PhoneGap, HTML5, jQuery, AJAX"/>
          </p:cNvPr>
          <p:cNvSpPr txBox="1"/>
          <p:nvPr/>
        </p:nvSpPr>
        <p:spPr>
          <a:xfrm rot="20840689" flipH="1">
            <a:off x="8213116" y="5670848"/>
            <a:ext cx="357408" cy="584775"/>
          </a:xfrm>
          <a:prstGeom prst="rect">
            <a:avLst/>
          </a:prstGeom>
          <a:noFill/>
        </p:spPr>
        <p:txBody>
          <a:bodyPr wrap="square" rtlCol="0">
            <a:spAutoFit/>
          </a:bodyPr>
          <a:lstStyle/>
          <a:p>
            <a:r>
              <a:rPr lang="en-US" sz="3200" b="1" dirty="0" smtClean="0">
                <a:ln w="19050">
                  <a:solidFill>
                    <a:schemeClr val="accent4">
                      <a:lumMod val="75000"/>
                      <a:alpha val="50000"/>
                    </a:schemeClr>
                  </a:solidFill>
                  <a:prstDash val="solid"/>
                  <a:miter lim="800000"/>
                </a:ln>
                <a:solidFill>
                  <a:schemeClr val="accent4">
                    <a:lumMod val="20000"/>
                    <a:lumOff val="80000"/>
                    <a:alpha val="25000"/>
                  </a:schemeClr>
                </a:solidFill>
                <a:effectLst>
                  <a:outerShdw blurRad="25500" dist="23000" dir="7020000" algn="tl">
                    <a:srgbClr val="000000">
                      <a:alpha val="50000"/>
                    </a:srgbClr>
                  </a:outerShdw>
                </a:effectLst>
              </a:rPr>
              <a:t>?</a:t>
            </a:r>
            <a:endParaRPr lang="en-US" sz="3600" b="1" dirty="0">
              <a:ln w="19050">
                <a:solidFill>
                  <a:schemeClr val="accent4">
                    <a:lumMod val="75000"/>
                    <a:alpha val="50000"/>
                  </a:schemeClr>
                </a:solidFill>
                <a:prstDash val="solid"/>
                <a:miter lim="800000"/>
              </a:ln>
              <a:solidFill>
                <a:schemeClr val="accent4">
                  <a:lumMod val="20000"/>
                  <a:lumOff val="80000"/>
                  <a:alpha val="25000"/>
                </a:schemeClr>
              </a:solidFill>
              <a:effectLst>
                <a:outerShdw blurRad="25500" dist="23000" dir="7020000" algn="tl">
                  <a:srgbClr val="000000">
                    <a:alpha val="50000"/>
                  </a:srgbClr>
                </a:outerShdw>
              </a:effectLst>
            </a:endParaRPr>
          </a:p>
        </p:txBody>
      </p:sp>
      <p:sp>
        <p:nvSpPr>
          <p:cNvPr id="21" name="TextBox 20">
            <a:hlinkClick r:id="rId17" tooltip="Free C# Programming Book by Svetlin Nakov - безплатна C# книга от Светлин Наков, книга C#, книга Java, безплатна книга"/>
          </p:cNvPr>
          <p:cNvSpPr txBox="1"/>
          <p:nvPr/>
        </p:nvSpPr>
        <p:spPr>
          <a:xfrm rot="15426793" flipH="1">
            <a:off x="1145826" y="4072253"/>
            <a:ext cx="369652" cy="769441"/>
          </a:xfrm>
          <a:prstGeom prst="rect">
            <a:avLst/>
          </a:prstGeom>
          <a:noFill/>
        </p:spPr>
        <p:txBody>
          <a:bodyPr wrap="square" rtlCol="0">
            <a:spAutoFit/>
            <a:scene3d>
              <a:camera prst="orthographicFront"/>
              <a:lightRig rig="threePt" dir="t"/>
            </a:scene3d>
            <a:sp3d extrusionH="57150">
              <a:bevelT w="38100" h="38100"/>
            </a:sp3d>
          </a:bodyPr>
          <a:lstStyle/>
          <a:p>
            <a:r>
              <a:rPr lang="en-US" sz="4400" dirty="0" smtClean="0">
                <a:ln>
                  <a:solidFill>
                    <a:schemeClr val="accent2">
                      <a:lumMod val="40000"/>
                      <a:lumOff val="60000"/>
                    </a:schemeClr>
                  </a:solidFill>
                </a:ln>
                <a:solidFill>
                  <a:schemeClr val="accent6">
                    <a:lumMod val="60000"/>
                    <a:lumOff val="40000"/>
                  </a:schemeClr>
                </a:solidFill>
                <a:effectLst>
                  <a:reflection blurRad="6350" stA="55000" endA="300" endPos="45500" dir="5400000" sy="-100000" algn="bl" rotWithShape="0"/>
                </a:effectLst>
              </a:rPr>
              <a:t>?</a:t>
            </a:r>
            <a:endParaRPr lang="en-US" sz="4400" dirty="0">
              <a:ln>
                <a:solidFill>
                  <a:schemeClr val="accent2">
                    <a:lumMod val="40000"/>
                    <a:lumOff val="60000"/>
                  </a:schemeClr>
                </a:solidFill>
              </a:ln>
              <a:solidFill>
                <a:schemeClr val="accent6">
                  <a:lumMod val="60000"/>
                  <a:lumOff val="40000"/>
                </a:schemeClr>
              </a:solidFill>
              <a:effectLst>
                <a:reflection blurRad="6350" stA="55000" endA="300" endPos="45500" dir="5400000" sy="-100000" algn="bl" rotWithShape="0"/>
              </a:effectLst>
            </a:endParaRPr>
          </a:p>
        </p:txBody>
      </p:sp>
      <p:sp>
        <p:nvSpPr>
          <p:cNvPr id="22" name="TextBox 21">
            <a:hlinkClick r:id="rId18" tooltip="Дончо Минков - сайт за програмиране"/>
          </p:cNvPr>
          <p:cNvSpPr txBox="1"/>
          <p:nvPr/>
        </p:nvSpPr>
        <p:spPr>
          <a:xfrm rot="11071760" flipH="1">
            <a:off x="6518175" y="1292758"/>
            <a:ext cx="345408" cy="523220"/>
          </a:xfrm>
          <a:prstGeom prst="rect">
            <a:avLst/>
          </a:prstGeom>
          <a:noFill/>
        </p:spPr>
        <p:txBody>
          <a:bodyPr wrap="square" rtlCol="0">
            <a:spAutoFit/>
            <a:scene3d>
              <a:camera prst="orthographicFront"/>
              <a:lightRig rig="threePt" dir="t"/>
            </a:scene3d>
            <a:sp3d extrusionH="57150">
              <a:bevelT w="38100" h="38100"/>
            </a:sp3d>
          </a:bodyPr>
          <a:lstStyle/>
          <a:p>
            <a:r>
              <a:rPr lang="en-US" sz="2800" dirty="0" smtClean="0">
                <a:ln>
                  <a:solidFill>
                    <a:schemeClr val="tx1">
                      <a:lumMod val="75000"/>
                    </a:schemeClr>
                  </a:solidFill>
                </a:ln>
                <a:solidFill>
                  <a:schemeClr val="accent4">
                    <a:lumMod val="60000"/>
                    <a:lumOff val="40000"/>
                  </a:schemeClr>
                </a:solidFill>
                <a:effectLst>
                  <a:reflection blurRad="6350" stA="55000" endA="300" endPos="45500" dir="5400000" sy="-100000" algn="bl" rotWithShape="0"/>
                </a:effectLst>
              </a:rPr>
              <a:t>?</a:t>
            </a:r>
            <a:endParaRPr lang="en-US" sz="2800" dirty="0">
              <a:ln>
                <a:solidFill>
                  <a:schemeClr val="tx1">
                    <a:lumMod val="75000"/>
                  </a:schemeClr>
                </a:solidFill>
              </a:ln>
              <a:solidFill>
                <a:schemeClr val="accent4">
                  <a:lumMod val="60000"/>
                  <a:lumOff val="40000"/>
                </a:schemeClr>
              </a:solidFill>
              <a:effectLst>
                <a:reflection blurRad="6350" stA="55000" endA="300" endPos="45500" dir="5400000" sy="-100000" algn="bl" rotWithShape="0"/>
              </a:effectLst>
            </a:endParaRPr>
          </a:p>
        </p:txBody>
      </p:sp>
      <p:sp>
        <p:nvSpPr>
          <p:cNvPr id="23" name="TextBox 22">
            <a:hlinkClick r:id="rId19" tooltip="Николай Костов - блог за програмиране"/>
          </p:cNvPr>
          <p:cNvSpPr txBox="1"/>
          <p:nvPr/>
        </p:nvSpPr>
        <p:spPr>
          <a:xfrm rot="300526" flipH="1">
            <a:off x="3902297" y="1431221"/>
            <a:ext cx="345408" cy="523220"/>
          </a:xfrm>
          <a:prstGeom prst="rect">
            <a:avLst/>
          </a:prstGeom>
          <a:noFill/>
        </p:spPr>
        <p:txBody>
          <a:bodyPr wrap="square" rtlCol="0">
            <a:spAutoFit/>
            <a:scene3d>
              <a:camera prst="orthographicFront"/>
              <a:lightRig rig="threePt" dir="t"/>
            </a:scene3d>
            <a:sp3d extrusionH="57150">
              <a:bevelT w="38100" h="38100"/>
            </a:sp3d>
          </a:bodyPr>
          <a:lstStyle/>
          <a:p>
            <a:r>
              <a:rPr lang="en-US" sz="2800" b="1" dirty="0" smtClean="0">
                <a:ln w="31550" cmpd="sng">
                  <a:solidFill>
                    <a:schemeClr val="tx2">
                      <a:lumMod val="20000"/>
                      <a:lumOff val="80000"/>
                    </a:schemeClr>
                  </a:solidFill>
                  <a:prstDash val="solid"/>
                </a:ln>
                <a:solidFill>
                  <a:schemeClr val="tx1">
                    <a:lumMod val="20000"/>
                    <a:lumOff val="80000"/>
                  </a:schemeClr>
                </a:solidFill>
                <a:effectLst>
                  <a:outerShdw blurRad="50800" dist="40000" dir="5400000" algn="tl" rotWithShape="0">
                    <a:srgbClr val="000000">
                      <a:shade val="5000"/>
                      <a:satMod val="120000"/>
                      <a:alpha val="33000"/>
                    </a:srgbClr>
                  </a:outerShdw>
                </a:effectLst>
              </a:rPr>
              <a:t>?</a:t>
            </a:r>
            <a:endParaRPr lang="en-US" sz="2800" dirty="0">
              <a:ln w="31550" cmpd="sng">
                <a:solidFill>
                  <a:schemeClr val="tx2">
                    <a:lumMod val="20000"/>
                    <a:lumOff val="80000"/>
                  </a:schemeClr>
                </a:solidFill>
                <a:prstDash val="solid"/>
              </a:ln>
              <a:solidFill>
                <a:schemeClr val="tx1">
                  <a:lumMod val="20000"/>
                  <a:lumOff val="80000"/>
                </a:schemeClr>
              </a:solidFill>
              <a:effectLst>
                <a:reflection blurRad="6350" stA="55000" endA="300" endPos="45500" dir="5400000" sy="-100000" algn="bl" rotWithShape="0"/>
              </a:effectLst>
            </a:endParaRPr>
          </a:p>
        </p:txBody>
      </p:sp>
      <p:sp>
        <p:nvSpPr>
          <p:cNvPr id="24" name="TextBox 23">
            <a:hlinkClick r:id="rId20" tooltip="C# курс - програмиране, уроци, видео, лекции от Наков"/>
          </p:cNvPr>
          <p:cNvSpPr txBox="1"/>
          <p:nvPr/>
        </p:nvSpPr>
        <p:spPr>
          <a:xfrm rot="2086872" flipH="1">
            <a:off x="8330354" y="1359227"/>
            <a:ext cx="444390" cy="584775"/>
          </a:xfrm>
          <a:prstGeom prst="rect">
            <a:avLst/>
          </a:prstGeom>
          <a:noFill/>
        </p:spPr>
        <p:txBody>
          <a:bodyPr wrap="square" rtlCol="0">
            <a:spAutoFit/>
            <a:scene3d>
              <a:camera prst="orthographicFront"/>
              <a:lightRig rig="threePt" dir="t"/>
            </a:scene3d>
            <a:sp3d extrusionH="57150">
              <a:bevelT w="38100" h="38100"/>
            </a:sp3d>
          </a:bodyPr>
          <a:lstStyle/>
          <a:p>
            <a:r>
              <a:rPr lang="en-US" sz="3200" dirty="0" smtClean="0">
                <a:ln>
                  <a:solidFill>
                    <a:schemeClr val="accent1">
                      <a:lumMod val="40000"/>
                      <a:lumOff val="60000"/>
                    </a:schemeClr>
                  </a:solidFill>
                </a:ln>
                <a:solidFill>
                  <a:schemeClr val="accent4">
                    <a:lumMod val="60000"/>
                    <a:lumOff val="40000"/>
                  </a:schemeClr>
                </a:solidFill>
                <a:effectLst>
                  <a:reflection blurRad="6350" stA="55000" endA="300" endPos="45500" dir="5400000" sy="-100000" algn="bl" rotWithShape="0"/>
                </a:effectLst>
              </a:rPr>
              <a:t>?</a:t>
            </a:r>
            <a:endParaRPr lang="en-US" sz="3200" dirty="0">
              <a:ln>
                <a:solidFill>
                  <a:schemeClr val="accent1">
                    <a:lumMod val="40000"/>
                    <a:lumOff val="60000"/>
                  </a:schemeClr>
                </a:solidFill>
              </a:ln>
              <a:solidFill>
                <a:schemeClr val="accent4">
                  <a:lumMod val="60000"/>
                  <a:lumOff val="40000"/>
                </a:schemeClr>
              </a:solidFill>
              <a:effectLst>
                <a:reflection blurRad="6350" stA="55000" endA="300" endPos="45500" dir="5400000" sy="-100000" algn="bl" rotWithShape="0"/>
              </a:effectLst>
            </a:endParaRPr>
          </a:p>
        </p:txBody>
      </p:sp>
      <p:sp>
        <p:nvSpPr>
          <p:cNvPr id="25" name="Text Placeholder 5"/>
          <p:cNvSpPr txBox="1">
            <a:spLocks/>
          </p:cNvSpPr>
          <p:nvPr/>
        </p:nvSpPr>
        <p:spPr>
          <a:xfrm>
            <a:off x="5335648" y="6400800"/>
            <a:ext cx="3718150" cy="369332"/>
          </a:xfrm>
          <a:prstGeom prst="rect">
            <a:avLst/>
          </a:prstGeom>
        </p:spPr>
        <p:txBody>
          <a:bodyPr anchor="ctr" anchorCtr="0"/>
          <a:lstStyle>
            <a:defPPr>
              <a:defRPr lang="en-US"/>
            </a:defPPr>
            <a:lvl1pPr algn="r" rtl="0" fontAlgn="base">
              <a:spcBef>
                <a:spcPct val="0"/>
              </a:spcBef>
              <a:spcAft>
                <a:spcPct val="0"/>
              </a:spcAft>
              <a:defRPr sz="1100" kern="1200">
                <a:solidFill>
                  <a:srgbClr val="EBFFC2"/>
                </a:solidFill>
                <a:latin typeface="Corbel" pitchFamily="34" charset="0"/>
                <a:ea typeface="+mn-ea"/>
                <a:cs typeface="+mn-cs"/>
              </a:defRPr>
            </a:lvl1pPr>
            <a:lvl2pPr marL="457200" algn="l" rtl="0" fontAlgn="base">
              <a:spcBef>
                <a:spcPct val="0"/>
              </a:spcBef>
              <a:spcAft>
                <a:spcPct val="0"/>
              </a:spcAft>
              <a:defRPr sz="2500" kern="1200">
                <a:solidFill>
                  <a:srgbClr val="EBFFC2"/>
                </a:solidFill>
                <a:latin typeface="Corbel" pitchFamily="34" charset="0"/>
                <a:ea typeface="+mn-ea"/>
                <a:cs typeface="+mn-cs"/>
              </a:defRPr>
            </a:lvl2pPr>
            <a:lvl3pPr marL="914400" algn="l" rtl="0" fontAlgn="base">
              <a:spcBef>
                <a:spcPct val="0"/>
              </a:spcBef>
              <a:spcAft>
                <a:spcPct val="0"/>
              </a:spcAft>
              <a:defRPr sz="2500" kern="1200">
                <a:solidFill>
                  <a:srgbClr val="EBFFC2"/>
                </a:solidFill>
                <a:latin typeface="Corbel" pitchFamily="34" charset="0"/>
                <a:ea typeface="+mn-ea"/>
                <a:cs typeface="+mn-cs"/>
              </a:defRPr>
            </a:lvl3pPr>
            <a:lvl4pPr marL="1371600" algn="l" rtl="0" fontAlgn="base">
              <a:spcBef>
                <a:spcPct val="0"/>
              </a:spcBef>
              <a:spcAft>
                <a:spcPct val="0"/>
              </a:spcAft>
              <a:defRPr sz="2500" kern="1200">
                <a:solidFill>
                  <a:srgbClr val="EBFFC2"/>
                </a:solidFill>
                <a:latin typeface="Corbel" pitchFamily="34" charset="0"/>
                <a:ea typeface="+mn-ea"/>
                <a:cs typeface="+mn-cs"/>
              </a:defRPr>
            </a:lvl4pPr>
            <a:lvl5pPr marL="1828800" algn="l" rtl="0" fontAlgn="base">
              <a:spcBef>
                <a:spcPct val="0"/>
              </a:spcBef>
              <a:spcAft>
                <a:spcPct val="0"/>
              </a:spcAft>
              <a:defRPr sz="2500" kern="1200">
                <a:solidFill>
                  <a:srgbClr val="EBFFC2"/>
                </a:solidFill>
                <a:latin typeface="Corbel" pitchFamily="34" charset="0"/>
                <a:ea typeface="+mn-ea"/>
                <a:cs typeface="+mn-cs"/>
              </a:defRPr>
            </a:lvl5pPr>
            <a:lvl6pPr marL="2286000" algn="l" defTabSz="914400" rtl="0" eaLnBrk="1" latinLnBrk="0" hangingPunct="1">
              <a:defRPr sz="2500" kern="1200">
                <a:solidFill>
                  <a:srgbClr val="EBFFC2"/>
                </a:solidFill>
                <a:latin typeface="Corbel" pitchFamily="34" charset="0"/>
                <a:ea typeface="+mn-ea"/>
                <a:cs typeface="+mn-cs"/>
              </a:defRPr>
            </a:lvl6pPr>
            <a:lvl7pPr marL="2743200" algn="l" defTabSz="914400" rtl="0" eaLnBrk="1" latinLnBrk="0" hangingPunct="1">
              <a:defRPr sz="2500" kern="1200">
                <a:solidFill>
                  <a:srgbClr val="EBFFC2"/>
                </a:solidFill>
                <a:latin typeface="Corbel" pitchFamily="34" charset="0"/>
                <a:ea typeface="+mn-ea"/>
                <a:cs typeface="+mn-cs"/>
              </a:defRPr>
            </a:lvl7pPr>
            <a:lvl8pPr marL="3200400" algn="l" defTabSz="914400" rtl="0" eaLnBrk="1" latinLnBrk="0" hangingPunct="1">
              <a:defRPr sz="2500" kern="1200">
                <a:solidFill>
                  <a:srgbClr val="EBFFC2"/>
                </a:solidFill>
                <a:latin typeface="Corbel" pitchFamily="34" charset="0"/>
                <a:ea typeface="+mn-ea"/>
                <a:cs typeface="+mn-cs"/>
              </a:defRPr>
            </a:lvl8pPr>
            <a:lvl9pPr marL="3657600" algn="l" defTabSz="914400" rtl="0" eaLnBrk="1" latinLnBrk="0" hangingPunct="1">
              <a:defRPr sz="2500" kern="1200">
                <a:solidFill>
                  <a:srgbClr val="EBFFC2"/>
                </a:solidFill>
                <a:latin typeface="Corbel" pitchFamily="34" charset="0"/>
                <a:ea typeface="+mn-ea"/>
                <a:cs typeface="+mn-cs"/>
              </a:defRPr>
            </a:lvl9pPr>
          </a:lstStyle>
          <a:p>
            <a:r>
              <a:rPr lang="en-US" sz="1800" b="1" dirty="0" smtClean="0">
                <a:hlinkClick r:id="rId7"/>
              </a:rPr>
              <a:t>http://schoolacademy.telerik.com</a:t>
            </a:r>
            <a:endParaRPr lang="en-US" sz="1800" b="1" dirty="0"/>
          </a:p>
        </p:txBody>
      </p:sp>
    </p:spTree>
    <p:extLst>
      <p:ext uri="{BB962C8B-B14F-4D97-AF65-F5344CB8AC3E}">
        <p14:creationId xmlns:p14="http://schemas.microsoft.com/office/powerpoint/2010/main" val="253267068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Answer</a:t>
            </a:r>
            <a:endParaRPr lang="en-US" dirty="0"/>
          </a:p>
        </p:txBody>
      </p:sp>
      <p:sp>
        <p:nvSpPr>
          <p:cNvPr id="3" name="Content Placeholder 2"/>
          <p:cNvSpPr>
            <a:spLocks noGrp="1"/>
          </p:cNvSpPr>
          <p:nvPr>
            <p:ph idx="1"/>
          </p:nvPr>
        </p:nvSpPr>
        <p:spPr>
          <a:xfrm>
            <a:off x="228600" y="990600"/>
            <a:ext cx="8686800" cy="5638800"/>
          </a:xfrm>
        </p:spPr>
        <p:txBody>
          <a:bodyPr/>
          <a:lstStyle/>
          <a:p>
            <a:pPr lvl="1"/>
            <a:endParaRPr lang="en-US" sz="2600" dirty="0" smtClean="0"/>
          </a:p>
          <a:p>
            <a:pPr lvl="1"/>
            <a:r>
              <a:rPr lang="en-US" sz="2600" dirty="0" smtClean="0"/>
              <a:t>Vaporware </a:t>
            </a:r>
            <a:r>
              <a:rPr lang="en-US" sz="2600" dirty="0"/>
              <a:t>is a term that describes a product, typically computer hardware or software, that is announced to the general public but is never actually released </a:t>
            </a:r>
            <a:r>
              <a:rPr lang="en-US" sz="2600" dirty="0" smtClean="0"/>
              <a:t>or </a:t>
            </a:r>
            <a:r>
              <a:rPr lang="en-US" sz="2600" dirty="0"/>
              <a:t>officially cancelled</a:t>
            </a:r>
            <a:r>
              <a:rPr lang="en-US" sz="2600" dirty="0" smtClean="0"/>
              <a:t>.</a:t>
            </a:r>
          </a:p>
          <a:p>
            <a:pPr lvl="1"/>
            <a:r>
              <a:rPr lang="en-US" sz="2800" b="0" u="sng" dirty="0">
                <a:solidFill>
                  <a:srgbClr val="1155CC"/>
                </a:solidFill>
                <a:effectLst/>
                <a:latin typeface="Arial"/>
                <a:hlinkClick r:id="rId2"/>
              </a:rPr>
              <a:t>http://en.wikipedia.org/wiki/Vaporware</a:t>
            </a:r>
            <a:endParaRPr lang="bg-BG" sz="2600" dirty="0" smtClean="0"/>
          </a:p>
          <a:p>
            <a:pPr lvl="1"/>
            <a:endParaRPr lang="bg-BG" sz="2800"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7</a:t>
            </a:fld>
            <a:endParaRPr lang="en-US" dirty="0"/>
          </a:p>
        </p:txBody>
      </p:sp>
    </p:spTree>
    <p:extLst>
      <p:ext uri="{BB962C8B-B14F-4D97-AF65-F5344CB8AC3E}">
        <p14:creationId xmlns:p14="http://schemas.microsoft.com/office/powerpoint/2010/main" val="173739093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a:spLocks noGrp="1"/>
          </p:cNvSpPr>
          <p:nvPr>
            <p:ph type="ctrTitle"/>
          </p:nvPr>
        </p:nvSpPr>
        <p:spPr>
          <a:xfrm>
            <a:off x="1371600" y="914400"/>
            <a:ext cx="6400800" cy="1600200"/>
          </a:xfrm>
        </p:spPr>
        <p:txBody>
          <a:bodyPr/>
          <a:lstStyle/>
          <a:p>
            <a:r>
              <a:rPr lang="en-US" dirty="0"/>
              <a:t>Rules for working with and supporting computer systems</a:t>
            </a:r>
          </a:p>
        </p:txBody>
      </p:sp>
      <p:sp>
        <p:nvSpPr>
          <p:cNvPr id="10" name="Subtitle 2"/>
          <p:cNvSpPr>
            <a:spLocks noGrp="1"/>
          </p:cNvSpPr>
          <p:nvPr>
            <p:ph type="subTitle" idx="1"/>
          </p:nvPr>
        </p:nvSpPr>
        <p:spPr>
          <a:xfrm>
            <a:off x="608146" y="2667000"/>
            <a:ext cx="7924800" cy="569120"/>
          </a:xfrm>
        </p:spPr>
        <p:txBody>
          <a:bodyPr/>
          <a:lstStyle/>
          <a:p>
            <a:r>
              <a:rPr lang="en-US" dirty="0" smtClean="0"/>
              <a:t>Installing</a:t>
            </a:r>
            <a:r>
              <a:rPr lang="bg-BG" dirty="0" smtClean="0"/>
              <a:t>, </a:t>
            </a:r>
            <a:r>
              <a:rPr lang="en-US" dirty="0" smtClean="0"/>
              <a:t>Using</a:t>
            </a:r>
            <a:r>
              <a:rPr lang="bg-BG" dirty="0" smtClean="0"/>
              <a:t>, </a:t>
            </a:r>
            <a:r>
              <a:rPr lang="en-US" dirty="0" smtClean="0"/>
              <a:t>Support</a:t>
            </a:r>
            <a:r>
              <a:rPr lang="bg-BG" dirty="0" smtClean="0"/>
              <a:t>, </a:t>
            </a:r>
            <a:r>
              <a:rPr lang="bg-BG" dirty="0"/>
              <a:t>…</a:t>
            </a:r>
            <a:endParaRPr lang="en-US" dirty="0"/>
          </a:p>
        </p:txBody>
      </p:sp>
      <p:pic>
        <p:nvPicPr>
          <p:cNvPr id="11" name="Picture 2" descr="http://www.sharewarebay.com/images/screenshot/nimble_software/Neat_Install.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1413">
            <a:off x="1129435" y="3505200"/>
            <a:ext cx="2938872" cy="2324100"/>
          </a:xfrm>
          <a:prstGeom prst="roundRect">
            <a:avLst>
              <a:gd name="adj" fmla="val 4815"/>
            </a:avLst>
          </a:prstGeom>
          <a:noFill/>
          <a:extLst>
            <a:ext uri="{909E8E84-426E-40DD-AFC4-6F175D3DCCD1}">
              <a14:hiddenFill xmlns:a14="http://schemas.microsoft.com/office/drawing/2010/main">
                <a:solidFill>
                  <a:srgbClr val="FFFFFF"/>
                </a:solidFill>
              </a14:hiddenFill>
            </a:ext>
          </a:extLst>
        </p:spPr>
      </p:pic>
      <p:pic>
        <p:nvPicPr>
          <p:cNvPr id="12" name="Picture 4" descr="http://www.majhacomputer.com/images/web-based-softwar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1374961">
            <a:off x="4927049" y="3521356"/>
            <a:ext cx="3077944" cy="2308456"/>
          </a:xfrm>
          <a:prstGeom prst="roundRect">
            <a:avLst>
              <a:gd name="adj" fmla="val 3358"/>
            </a:avLst>
          </a:prstGeom>
          <a:noFill/>
          <a:ln>
            <a:solidFill>
              <a:schemeClr val="accent5">
                <a:lumMod val="50000"/>
              </a:schemeClr>
            </a:solidFill>
          </a:ln>
          <a:extLst>
            <a:ext uri="{909E8E84-426E-40DD-AFC4-6F175D3DCCD1}">
              <a14:hiddenFill xmlns:a14="http://schemas.microsoft.com/office/drawing/2010/main">
                <a:solidFill>
                  <a:srgbClr val="FFFFFF"/>
                </a:solidFill>
              </a14:hiddenFill>
            </a:ext>
          </a:extLst>
        </p:spPr>
      </p:pic>
      <p:pic>
        <p:nvPicPr>
          <p:cNvPr id="13" name="Picture 6" descr="http://blog.blacknight.com/images/technical-support-frustration.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06886" y="4419600"/>
            <a:ext cx="2527320" cy="1770346"/>
          </a:xfrm>
          <a:prstGeom prst="roundRect">
            <a:avLst>
              <a:gd name="adj" fmla="val 7102"/>
            </a:avLst>
          </a:prstGeom>
          <a:ln>
            <a:noFill/>
          </a:ln>
          <a:effectLst>
            <a:outerShdw blurRad="76200" sx="108000" sy="108000" algn="ctr" rotWithShape="0">
              <a:prstClr val="black">
                <a:alpha val="25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4590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a:t>
            </a:r>
          </a:p>
        </p:txBody>
      </p:sp>
      <p:sp>
        <p:nvSpPr>
          <p:cNvPr id="3" name="Content Placeholder 2"/>
          <p:cNvSpPr>
            <a:spLocks noGrp="1"/>
          </p:cNvSpPr>
          <p:nvPr>
            <p:ph idx="1"/>
          </p:nvPr>
        </p:nvSpPr>
        <p:spPr>
          <a:xfrm>
            <a:off x="228600" y="914400"/>
            <a:ext cx="8686800" cy="5638800"/>
          </a:xfrm>
        </p:spPr>
        <p:txBody>
          <a:bodyPr/>
          <a:lstStyle/>
          <a:p>
            <a:r>
              <a:rPr lang="en-US" dirty="0" smtClean="0"/>
              <a:t>3. What </a:t>
            </a:r>
            <a:r>
              <a:rPr lang="en-US" dirty="0"/>
              <a:t>is ACL – Access control </a:t>
            </a:r>
            <a:r>
              <a:rPr lang="en-US" dirty="0" smtClean="0"/>
              <a:t>list</a:t>
            </a:r>
            <a:endParaRPr lang="bg-BG" dirty="0" smtClean="0"/>
          </a:p>
          <a:p>
            <a:pPr marL="871538" lvl="1" indent="-514350">
              <a:buFont typeface="+mj-lt"/>
              <a:buAutoNum type="alphaLcParenR"/>
            </a:pPr>
            <a:r>
              <a:rPr lang="en-US" dirty="0"/>
              <a:t>lists of users and groups, with their specific permissions</a:t>
            </a:r>
            <a:endParaRPr lang="bg-BG" dirty="0" smtClean="0"/>
          </a:p>
          <a:p>
            <a:pPr marL="871538" lvl="1" indent="-514350">
              <a:buFont typeface="+mj-lt"/>
              <a:buAutoNum type="alphaLcParenR"/>
            </a:pPr>
            <a:r>
              <a:rPr lang="en-US" dirty="0"/>
              <a:t>lists of files in the system where everything has a label</a:t>
            </a:r>
            <a:endParaRPr lang="bg-BG" dirty="0" smtClean="0"/>
          </a:p>
          <a:p>
            <a:pPr marL="871538" lvl="1" indent="-514350">
              <a:buFont typeface="+mj-lt"/>
              <a:buAutoNum type="alphaLcParenR"/>
            </a:pPr>
            <a:r>
              <a:rPr lang="en-US" dirty="0"/>
              <a:t>lists of system objects such as directories and devices with discretionary access control</a:t>
            </a:r>
            <a:endParaRPr lang="en-US" dirty="0" smtClean="0"/>
          </a:p>
          <a:p>
            <a:pPr marL="871538" lvl="1" indent="-514350">
              <a:buFont typeface="+mj-lt"/>
              <a:buAutoNum type="alphaLcParenR"/>
            </a:pPr>
            <a:r>
              <a:rPr lang="en-US" dirty="0"/>
              <a:t>lists of files or objects imported from other systems</a:t>
            </a:r>
          </a:p>
          <a:p>
            <a:pPr marL="357188" lvl="1" indent="0">
              <a:buNone/>
            </a:pPr>
            <a:endParaRPr lang="en-US" dirty="0" smtClean="0"/>
          </a:p>
          <a:p>
            <a:pPr marL="871538" lvl="1" indent="-514350">
              <a:buFont typeface="+mj-lt"/>
              <a:buAutoNum type="alphaLcParenR"/>
            </a:pPr>
            <a:endParaRPr lang="en-US" dirty="0" smtClean="0"/>
          </a:p>
          <a:p>
            <a:pPr marL="871538" lvl="1" indent="-514350">
              <a:buFont typeface="+mj-lt"/>
              <a:buAutoNum type="alphaLcParenR"/>
            </a:pPr>
            <a:endParaRPr lang="bg-BG"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9</a:t>
            </a:fld>
            <a:endParaRPr lang="en-US" dirty="0"/>
          </a:p>
        </p:txBody>
      </p:sp>
      <p:sp>
        <p:nvSpPr>
          <p:cNvPr id="5" name="Oval 4"/>
          <p:cNvSpPr/>
          <p:nvPr/>
        </p:nvSpPr>
        <p:spPr>
          <a:xfrm>
            <a:off x="533400" y="1600200"/>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676180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theme/theme1.xml><?xml version="1.0" encoding="utf-8"?>
<a:theme xmlns:a="http://schemas.openxmlformats.org/drawingml/2006/main" name="Telerik Academy">
  <a:themeElements>
    <a:clrScheme name="Telerik Colors Theme">
      <a:dk1>
        <a:sysClr val="windowText" lastClr="000000"/>
      </a:dk1>
      <a:lt1>
        <a:srgbClr val="CCFF66"/>
      </a:lt1>
      <a:dk2>
        <a:srgbClr val="30356E"/>
      </a:dk2>
      <a:lt2>
        <a:srgbClr val="CCFF33"/>
      </a:lt2>
      <a:accent1>
        <a:srgbClr val="CC4757"/>
      </a:accent1>
      <a:accent2>
        <a:srgbClr val="FF6F61"/>
      </a:accent2>
      <a:accent3>
        <a:srgbClr val="FF953E"/>
      </a:accent3>
      <a:accent4>
        <a:srgbClr val="F8BD52"/>
      </a:accent4>
      <a:accent5>
        <a:srgbClr val="46A6BD"/>
      </a:accent5>
      <a:accent6>
        <a:srgbClr val="5488BC"/>
      </a:accent6>
      <a:hlink>
        <a:srgbClr val="76B200"/>
      </a:hlink>
      <a:folHlink>
        <a:srgbClr val="FFCF3E"/>
      </a:folHlink>
    </a:clrScheme>
    <a:fontScheme name="Deluxe">
      <a:majorFont>
        <a:latin typeface="Corbel"/>
        <a:ea typeface=""/>
        <a:cs typeface=""/>
        <a:font script="Jpan" typeface="HGｺﾞｼｯｸM"/>
        <a:font script="Hang" typeface="HY엽서L"/>
        <a:font script="Hans" typeface="华文新魏"/>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rbel"/>
        <a:ea typeface=""/>
        <a:cs typeface=""/>
        <a:font script="Jpan" typeface="HGｺﾞｼｯｸM"/>
        <a:font script="Hang" typeface="HY엽서L"/>
        <a:font script="Hans" typeface="华文新魏"/>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Deluxe">
      <a:fillStyleLst>
        <a:solidFill>
          <a:schemeClr val="phClr"/>
        </a:solidFill>
        <a:gradFill rotWithShape="1">
          <a:gsLst>
            <a:gs pos="0">
              <a:schemeClr val="phClr">
                <a:tint val="20000"/>
                <a:satMod val="280000"/>
              </a:schemeClr>
            </a:gs>
            <a:gs pos="14000">
              <a:schemeClr val="phClr">
                <a:tint val="37000"/>
                <a:satMod val="250000"/>
              </a:schemeClr>
            </a:gs>
            <a:gs pos="45000">
              <a:schemeClr val="phClr">
                <a:tint val="53000"/>
                <a:satMod val="220000"/>
              </a:schemeClr>
            </a:gs>
            <a:gs pos="65000">
              <a:schemeClr val="phClr">
                <a:tint val="53000"/>
                <a:satMod val="220000"/>
              </a:schemeClr>
            </a:gs>
            <a:gs pos="86000">
              <a:schemeClr val="phClr">
                <a:tint val="42000"/>
                <a:satMod val="240000"/>
              </a:schemeClr>
            </a:gs>
            <a:gs pos="100000">
              <a:schemeClr val="phClr">
                <a:tint val="20000"/>
                <a:satMod val="230000"/>
              </a:schemeClr>
            </a:gs>
          </a:gsLst>
          <a:lin ang="16200000" scaled="1"/>
        </a:gradFill>
        <a:gradFill rotWithShape="1">
          <a:gsLst>
            <a:gs pos="0">
              <a:schemeClr val="phClr">
                <a:shade val="75000"/>
                <a:satMod val="160000"/>
              </a:schemeClr>
            </a:gs>
            <a:gs pos="60000">
              <a:schemeClr val="phClr">
                <a:satMod val="150000"/>
              </a:schemeClr>
            </a:gs>
            <a:gs pos="100000">
              <a:schemeClr val="phClr">
                <a:tint val="75000"/>
                <a:satMod val="200000"/>
              </a:schemeClr>
            </a:gs>
          </a:gsLst>
          <a:lin ang="16200000" scaled="1"/>
        </a:gradFill>
      </a:fillStyleLst>
      <a:lnStyleLst>
        <a:ln w="9525" cap="flat" cmpd="sng" algn="ctr">
          <a:solidFill>
            <a:schemeClr val="phClr">
              <a:satMod val="140000"/>
            </a:schemeClr>
          </a:solidFill>
          <a:prstDash val="solid"/>
        </a:ln>
        <a:ln w="25400" cap="flat" cmpd="sng" algn="ctr">
          <a:solidFill>
            <a:schemeClr val="phClr"/>
          </a:solidFill>
          <a:prstDash val="solid"/>
        </a:ln>
        <a:ln w="31750" cap="flat" cmpd="sng" algn="ctr">
          <a:solidFill>
            <a:schemeClr val="phClr"/>
          </a:solidFill>
          <a:prstDash val="solid"/>
        </a:ln>
      </a:lnStyleLst>
      <a:effectStyleLst>
        <a:effectStyle>
          <a:effectLst>
            <a:outerShdw blurRad="50800" dist="25400" dir="5400000" rotWithShape="0">
              <a:srgbClr val="000000">
                <a:alpha val="43137"/>
              </a:srgbClr>
            </a:outerShdw>
          </a:effectLst>
        </a:effectStyle>
        <a:effectStyle>
          <a:effectLst>
            <a:outerShdw blurRad="50800" dist="25400" dir="5400000" rotWithShape="0">
              <a:srgbClr val="000000">
                <a:alpha val="43137"/>
              </a:srgbClr>
            </a:outerShdw>
          </a:effectLst>
          <a:scene3d>
            <a:camera prst="orthographicFront" fov="0">
              <a:rot lat="0" lon="0" rev="0"/>
            </a:camera>
            <a:lightRig rig="contrasting" dir="t">
              <a:rot lat="0" lon="0" rev="16500000"/>
            </a:lightRig>
          </a:scene3d>
          <a:sp3d prstMaterial="powder">
            <a:bevelT w="152400"/>
            <a:contourClr>
              <a:schemeClr val="phClr"/>
            </a:contourClr>
          </a:sp3d>
        </a:effectStyle>
        <a:effectStyle>
          <a:effectLst>
            <a:reflection blurRad="12700" stA="26000" endPos="28000" dist="38100" dir="5400000" sy="-100000"/>
          </a:effectLst>
          <a:scene3d>
            <a:camera prst="orthographicFront" fov="0">
              <a:rot lat="0" lon="0" rev="0"/>
            </a:camera>
            <a:lightRig rig="contrasting" dir="t">
              <a:rot lat="0" lon="0" rev="16500000"/>
            </a:lightRig>
          </a:scene3d>
          <a:sp3d prstMaterial="powder">
            <a:bevelT w="190500" h="101600"/>
            <a:contourClr>
              <a:schemeClr val="phClr"/>
            </a:contourClr>
          </a:sp3d>
        </a:effectStyle>
      </a:effectStyleLst>
      <a:bgFillStyleLst>
        <a:solidFill>
          <a:schemeClr val="phClr"/>
        </a:solidFill>
        <a:gradFill rotWithShape="1">
          <a:gsLst>
            <a:gs pos="0">
              <a:schemeClr val="phClr">
                <a:tint val="43000"/>
                <a:satMod val="1550000"/>
              </a:schemeClr>
            </a:gs>
            <a:gs pos="1000">
              <a:schemeClr val="phClr">
                <a:tint val="48000"/>
                <a:satMod val="1550000"/>
              </a:schemeClr>
            </a:gs>
            <a:gs pos="90000">
              <a:schemeClr val="phClr">
                <a:shade val="18000"/>
                <a:satMod val="275000"/>
              </a:schemeClr>
            </a:gs>
          </a:gsLst>
          <a:path path="circle">
            <a:fillToRect r="210000" b="300000"/>
          </a:path>
        </a:gradFill>
        <a:gradFill rotWithShape="1">
          <a:gsLst>
            <a:gs pos="5000">
              <a:schemeClr val="phClr">
                <a:tint val="38000"/>
                <a:satMod val="1800000"/>
              </a:schemeClr>
            </a:gs>
            <a:gs pos="5000">
              <a:schemeClr val="phClr">
                <a:tint val="40000"/>
                <a:satMod val="1800000"/>
              </a:schemeClr>
            </a:gs>
            <a:gs pos="90000">
              <a:schemeClr val="phClr">
                <a:shade val="18000"/>
                <a:satMod val="275000"/>
              </a:schemeClr>
            </a:gs>
          </a:gsLst>
          <a:path path="circle">
            <a:fillToRect l="20000" t="30000" r="135000" b="10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Deluxe</Template>
  <TotalTime>6099</TotalTime>
  <Words>2225</Words>
  <Application>Microsoft Office PowerPoint</Application>
  <PresentationFormat>On-screen Show (4:3)</PresentationFormat>
  <Paragraphs>306</Paragraphs>
  <Slides>61</Slides>
  <Notes>1</Notes>
  <HiddenSlides>0</HiddenSlides>
  <MMClips>0</MMClips>
  <ScaleCrop>false</ScaleCrop>
  <HeadingPairs>
    <vt:vector size="4" baseType="variant">
      <vt:variant>
        <vt:lpstr>Theme</vt:lpstr>
      </vt:variant>
      <vt:variant>
        <vt:i4>1</vt:i4>
      </vt:variant>
      <vt:variant>
        <vt:lpstr>Slide Titles</vt:lpstr>
      </vt:variant>
      <vt:variant>
        <vt:i4>61</vt:i4>
      </vt:variant>
    </vt:vector>
  </HeadingPairs>
  <TitlesOfParts>
    <vt:vector size="62" baseType="lpstr">
      <vt:lpstr>Telerik Academy</vt:lpstr>
      <vt:lpstr>Training Test for IT </vt:lpstr>
      <vt:lpstr>PowerPoint Presentation</vt:lpstr>
      <vt:lpstr>Question</vt:lpstr>
      <vt:lpstr>Answer </vt:lpstr>
      <vt:lpstr>Computer programs</vt:lpstr>
      <vt:lpstr>Question</vt:lpstr>
      <vt:lpstr>Answer</vt:lpstr>
      <vt:lpstr>Rules for working with and supporting computer systems</vt:lpstr>
      <vt:lpstr>Question</vt:lpstr>
      <vt:lpstr>Answer</vt:lpstr>
      <vt:lpstr>Means of data transfer in IT, Numeral systems</vt:lpstr>
      <vt:lpstr>Question</vt:lpstr>
      <vt:lpstr>Answer</vt:lpstr>
      <vt:lpstr>Operational Systems</vt:lpstr>
      <vt:lpstr>Answer</vt:lpstr>
      <vt:lpstr>Software engineering and project development</vt:lpstr>
      <vt:lpstr>Question</vt:lpstr>
      <vt:lpstr>Answer</vt:lpstr>
      <vt:lpstr>Compressing and decompressing data</vt:lpstr>
      <vt:lpstr>Question</vt:lpstr>
      <vt:lpstr>Answer</vt:lpstr>
      <vt:lpstr>Text processing software and file formats</vt:lpstr>
      <vt:lpstr>Question</vt:lpstr>
      <vt:lpstr>Answer</vt:lpstr>
      <vt:lpstr>Computer graphics</vt:lpstr>
      <vt:lpstr>Question</vt:lpstr>
      <vt:lpstr>Answer</vt:lpstr>
      <vt:lpstr>Databases</vt:lpstr>
      <vt:lpstr>Question</vt:lpstr>
      <vt:lpstr>Answer</vt:lpstr>
      <vt:lpstr>Information systems</vt:lpstr>
      <vt:lpstr>Question</vt:lpstr>
      <vt:lpstr>Answer</vt:lpstr>
      <vt:lpstr>Security</vt:lpstr>
      <vt:lpstr>Question</vt:lpstr>
      <vt:lpstr>Answer</vt:lpstr>
      <vt:lpstr>Presentation making &amp; Presentation skills</vt:lpstr>
      <vt:lpstr>Question</vt:lpstr>
      <vt:lpstr>Answer</vt:lpstr>
      <vt:lpstr>Multimedia</vt:lpstr>
      <vt:lpstr>Question</vt:lpstr>
      <vt:lpstr>Answer</vt:lpstr>
      <vt:lpstr>Computer networks</vt:lpstr>
      <vt:lpstr>Question</vt:lpstr>
      <vt:lpstr>Answer</vt:lpstr>
      <vt:lpstr>Internet</vt:lpstr>
      <vt:lpstr>Question</vt:lpstr>
      <vt:lpstr>Answer</vt:lpstr>
      <vt:lpstr>Electronic communication and e-mail</vt:lpstr>
      <vt:lpstr>Question</vt:lpstr>
      <vt:lpstr>Answer</vt:lpstr>
      <vt:lpstr>World Wide Web (WWW)</vt:lpstr>
      <vt:lpstr>Question </vt:lpstr>
      <vt:lpstr>Answer</vt:lpstr>
      <vt:lpstr>Web Front-end and Design</vt:lpstr>
      <vt:lpstr>Question</vt:lpstr>
      <vt:lpstr>Answer</vt:lpstr>
      <vt:lpstr>Web scripting languages (JavaScript, Perl, etc.)</vt:lpstr>
      <vt:lpstr>Question</vt:lpstr>
      <vt:lpstr>Answer</vt:lpstr>
      <vt:lpstr>Exercise test in  Information Technologies</vt:lpstr>
    </vt:vector>
  </TitlesOfParts>
  <Company>Telerik Corporation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Училищна софтуерна академия</dc:title>
  <dc:subject>Telerik Software Academy</dc:subject>
  <dc:creator>Svetlin Nakov</dc:creator>
  <cp:keywords>telerik software academy, school academy, училищна софтуерна академия, академия на Телерик за ученици, free courses for developers</cp:keywords>
  <cp:lastModifiedBy>vasko</cp:lastModifiedBy>
  <cp:revision>587</cp:revision>
  <dcterms:created xsi:type="dcterms:W3CDTF">2007-12-08T16:03:35Z</dcterms:created>
  <dcterms:modified xsi:type="dcterms:W3CDTF">2013-11-26T18:00:57Z</dcterms:modified>
  <cp:category>software engineering</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fs.IsStoryboard">
    <vt:bool>true</vt:bool>
  </property>
</Properties>
</file>